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71"/>
  </p:notesMasterIdLst>
  <p:sldIdLst>
    <p:sldId id="256" r:id="rId2"/>
    <p:sldId id="335" r:id="rId3"/>
    <p:sldId id="316" r:id="rId4"/>
    <p:sldId id="317" r:id="rId5"/>
    <p:sldId id="289" r:id="rId6"/>
    <p:sldId id="318" r:id="rId7"/>
    <p:sldId id="282" r:id="rId8"/>
    <p:sldId id="319" r:id="rId9"/>
    <p:sldId id="288" r:id="rId10"/>
    <p:sldId id="269" r:id="rId11"/>
    <p:sldId id="320" r:id="rId12"/>
    <p:sldId id="310" r:id="rId13"/>
    <p:sldId id="292" r:id="rId14"/>
    <p:sldId id="293" r:id="rId15"/>
    <p:sldId id="285" r:id="rId16"/>
    <p:sldId id="272" r:id="rId17"/>
    <p:sldId id="263" r:id="rId18"/>
    <p:sldId id="274" r:id="rId19"/>
    <p:sldId id="264" r:id="rId20"/>
    <p:sldId id="273" r:id="rId21"/>
    <p:sldId id="265" r:id="rId22"/>
    <p:sldId id="321" r:id="rId23"/>
    <p:sldId id="258" r:id="rId24"/>
    <p:sldId id="259" r:id="rId25"/>
    <p:sldId id="294" r:id="rId26"/>
    <p:sldId id="295" r:id="rId27"/>
    <p:sldId id="296" r:id="rId28"/>
    <p:sldId id="342" r:id="rId29"/>
    <p:sldId id="301" r:id="rId30"/>
    <p:sldId id="302" r:id="rId31"/>
    <p:sldId id="303" r:id="rId32"/>
    <p:sldId id="304" r:id="rId33"/>
    <p:sldId id="305" r:id="rId34"/>
    <p:sldId id="262" r:id="rId35"/>
    <p:sldId id="306" r:id="rId36"/>
    <p:sldId id="347" r:id="rId37"/>
    <p:sldId id="307" r:id="rId38"/>
    <p:sldId id="298" r:id="rId39"/>
    <p:sldId id="343" r:id="rId40"/>
    <p:sldId id="308" r:id="rId41"/>
    <p:sldId id="322" r:id="rId42"/>
    <p:sldId id="340" r:id="rId43"/>
    <p:sldId id="334" r:id="rId44"/>
    <p:sldId id="323" r:id="rId45"/>
    <p:sldId id="299" r:id="rId46"/>
    <p:sldId id="344" r:id="rId47"/>
    <p:sldId id="311" r:id="rId48"/>
    <p:sldId id="348" r:id="rId49"/>
    <p:sldId id="313" r:id="rId50"/>
    <p:sldId id="312" r:id="rId51"/>
    <p:sldId id="345" r:id="rId52"/>
    <p:sldId id="324" r:id="rId53"/>
    <p:sldId id="326" r:id="rId54"/>
    <p:sldId id="314" r:id="rId55"/>
    <p:sldId id="336" r:id="rId56"/>
    <p:sldId id="346" r:id="rId57"/>
    <p:sldId id="325" r:id="rId58"/>
    <p:sldId id="328" r:id="rId59"/>
    <p:sldId id="329" r:id="rId60"/>
    <p:sldId id="330" r:id="rId61"/>
    <p:sldId id="315" r:id="rId62"/>
    <p:sldId id="350" r:id="rId63"/>
    <p:sldId id="331" r:id="rId64"/>
    <p:sldId id="332" r:id="rId65"/>
    <p:sldId id="277" r:id="rId66"/>
    <p:sldId id="333" r:id="rId67"/>
    <p:sldId id="267" r:id="rId68"/>
    <p:sldId id="341" r:id="rId69"/>
    <p:sldId id="349"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4434" autoAdjust="0"/>
  </p:normalViewPr>
  <p:slideViewPr>
    <p:cSldViewPr snapToGrid="0">
      <p:cViewPr varScale="1">
        <p:scale>
          <a:sx n="70" d="100"/>
          <a:sy n="70" d="100"/>
        </p:scale>
        <p:origin x="750" y="72"/>
      </p:cViewPr>
      <p:guideLst/>
    </p:cSldViewPr>
  </p:slideViewPr>
  <p:notesTextViewPr>
    <p:cViewPr>
      <p:scale>
        <a:sx n="1" d="1"/>
        <a:sy n="1" d="1"/>
      </p:scale>
      <p:origin x="0" y="0"/>
    </p:cViewPr>
  </p:notesTextViewPr>
  <p:sorterViewPr>
    <p:cViewPr>
      <p:scale>
        <a:sx n="86" d="100"/>
        <a:sy n="86" d="100"/>
      </p:scale>
      <p:origin x="0" y="-73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teresamarie\aaa%20teresamarie\SaveBromeliads\SaveBromeliads%20conservation\spreadsheets\EFS%20Summarie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teresamarie\aaa%20teresamarie\SaveBromeliads\SaveBromeliads%20conservation\spreadsheets\EFS%20Summaries.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teresamarie\aaa%20teresamarie\SaveBromeliads\SaveBromeliads%20conservation\spreadsheets\EFS%20Summaries.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teresamarie\aaa%20teresamarie\SaveBromeliads\SaveBromeliads%20conservation\spreadsheets\EFS%20Summaries.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teresamarie\aaa%20teresamarie\active%20conservation\natural%20areas\EFS\excel%20files\EFS%20Summari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998162729658791"/>
          <c:y val="7.0949256342957123E-2"/>
          <c:w val="0.30612948381452321"/>
          <c:h val="0.67700568678915141"/>
        </c:manualLayout>
      </c:layout>
      <c:barChart>
        <c:barDir val="col"/>
        <c:grouping val="clustered"/>
        <c:varyColors val="0"/>
        <c:ser>
          <c:idx val="1"/>
          <c:order val="0"/>
          <c:spPr>
            <a:solidFill>
              <a:schemeClr val="accent1"/>
            </a:solidFill>
            <a:ln w="15875">
              <a:solidFill>
                <a:schemeClr val="tx1"/>
              </a:solidFill>
            </a:ln>
            <a:effectLst/>
          </c:spPr>
          <c:invertIfNegative val="0"/>
          <c:dPt>
            <c:idx val="0"/>
            <c:invertIfNegative val="0"/>
            <c:bubble3D val="0"/>
            <c:spPr>
              <a:pattFill prst="wdUpDiag">
                <a:fgClr>
                  <a:srgbClr val="FAACEB"/>
                </a:fgClr>
                <a:bgClr>
                  <a:sysClr val="window" lastClr="FFFFFF"/>
                </a:bgClr>
              </a:pattFill>
              <a:ln w="15875">
                <a:solidFill>
                  <a:schemeClr val="tx1"/>
                </a:solidFill>
              </a:ln>
              <a:effectLst/>
            </c:spPr>
          </c:dPt>
          <c:dPt>
            <c:idx val="1"/>
            <c:invertIfNegative val="0"/>
            <c:bubble3D val="0"/>
            <c:spPr>
              <a:solidFill>
                <a:srgbClr val="00FF00"/>
              </a:solidFill>
              <a:ln w="15875">
                <a:solidFill>
                  <a:schemeClr val="tx1"/>
                </a:solidFill>
              </a:ln>
              <a:effectLst/>
            </c:spPr>
          </c:dPt>
          <c:dPt>
            <c:idx val="2"/>
            <c:invertIfNegative val="0"/>
            <c:bubble3D val="0"/>
            <c:spPr>
              <a:solidFill>
                <a:srgbClr val="FFFF00"/>
              </a:solidFill>
              <a:ln w="15875">
                <a:solidFill>
                  <a:schemeClr val="tx1"/>
                </a:solidFill>
              </a:ln>
              <a:effectLst/>
            </c:spPr>
          </c:dPt>
          <c:dPt>
            <c:idx val="5"/>
            <c:invertIfNegative val="0"/>
            <c:bubble3D val="0"/>
            <c:spPr>
              <a:pattFill prst="dkVert">
                <a:fgClr>
                  <a:schemeClr val="accent6">
                    <a:lumMod val="75000"/>
                  </a:schemeClr>
                </a:fgClr>
                <a:bgClr>
                  <a:srgbClr val="FFFF00"/>
                </a:bgClr>
              </a:pattFill>
              <a:ln w="15875">
                <a:solidFill>
                  <a:schemeClr val="tx1"/>
                </a:solidFill>
              </a:ln>
              <a:effectLst/>
            </c:spPr>
          </c:dPt>
          <c:dPt>
            <c:idx val="6"/>
            <c:invertIfNegative val="0"/>
            <c:bubble3D val="0"/>
            <c:spPr>
              <a:pattFill prst="dkVert">
                <a:fgClr>
                  <a:schemeClr val="accent4">
                    <a:lumMod val="75000"/>
                  </a:schemeClr>
                </a:fgClr>
                <a:bgClr>
                  <a:srgbClr val="FF9999"/>
                </a:bgClr>
              </a:pattFill>
              <a:ln w="15875">
                <a:solidFill>
                  <a:schemeClr val="tx1"/>
                </a:solidFill>
              </a:ln>
              <a:effectLst/>
            </c:spPr>
          </c:dPt>
          <c:dPt>
            <c:idx val="8"/>
            <c:invertIfNegative val="0"/>
            <c:bubble3D val="0"/>
            <c:spPr>
              <a:solidFill>
                <a:srgbClr val="FF0000"/>
              </a:solidFill>
              <a:ln w="15875">
                <a:solidFill>
                  <a:schemeClr val="tx1"/>
                </a:solidFill>
              </a:ln>
              <a:effectLst/>
            </c:spPr>
          </c:dPt>
          <c:cat>
            <c:strRef>
              <c:f>' EFS T ut wild 2007-09 Dense'!$C$2:$C$4</c:f>
              <c:strCache>
                <c:ptCount val="3"/>
                <c:pt idx="0">
                  <c:v>md</c:v>
                </c:pt>
                <c:pt idx="1">
                  <c:v>m-lg, lg</c:v>
                </c:pt>
                <c:pt idx="2">
                  <c:v>v lg</c:v>
                </c:pt>
              </c:strCache>
            </c:strRef>
          </c:cat>
          <c:val>
            <c:numRef>
              <c:f>' EFS T ut wild 2007-09 Dense'!$D$2:$D$4</c:f>
              <c:numCache>
                <c:formatCode>General</c:formatCode>
                <c:ptCount val="3"/>
                <c:pt idx="0">
                  <c:v>461</c:v>
                </c:pt>
                <c:pt idx="1">
                  <c:v>1391</c:v>
                </c:pt>
                <c:pt idx="2">
                  <c:v>324</c:v>
                </c:pt>
              </c:numCache>
            </c:numRef>
          </c:val>
        </c:ser>
        <c:dLbls>
          <c:showLegendKey val="0"/>
          <c:showVal val="0"/>
          <c:showCatName val="0"/>
          <c:showSerName val="0"/>
          <c:showPercent val="0"/>
          <c:showBubbleSize val="0"/>
        </c:dLbls>
        <c:gapWidth val="40"/>
        <c:overlap val="-27"/>
        <c:axId val="247684216"/>
        <c:axId val="247686176"/>
      </c:barChart>
      <c:catAx>
        <c:axId val="247684216"/>
        <c:scaling>
          <c:orientation val="minMax"/>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dirty="0" smtClean="0"/>
                  <a:t>EFS: Giant</a:t>
                </a:r>
                <a:r>
                  <a:rPr lang="en-US" baseline="0" dirty="0" smtClean="0"/>
                  <a:t> </a:t>
                </a:r>
                <a:r>
                  <a:rPr lang="en-US" baseline="0" dirty="0"/>
                  <a:t>airplant # and size</a:t>
                </a:r>
              </a:p>
              <a:p>
                <a:pPr>
                  <a:defRPr b="1">
                    <a:solidFill>
                      <a:sysClr val="windowText" lastClr="000000"/>
                    </a:solidFill>
                  </a:defRPr>
                </a:pPr>
                <a:r>
                  <a:rPr lang="en-US" baseline="0" dirty="0"/>
                  <a:t>March 2007</a:t>
                </a:r>
                <a:endParaRPr lang="en-US" dirty="0"/>
              </a:p>
            </c:rich>
          </c:tx>
          <c:layout>
            <c:manualLayout>
              <c:xMode val="edge"/>
              <c:yMode val="edge"/>
              <c:x val="0.22104177602799646"/>
              <c:y val="0.83192111402741342"/>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ysClr val="windowText" lastClr="000000"/>
                </a:solidFill>
                <a:latin typeface="+mn-lt"/>
                <a:ea typeface="+mn-ea"/>
                <a:cs typeface="+mn-cs"/>
              </a:defRPr>
            </a:pPr>
            <a:endParaRPr lang="en-US"/>
          </a:p>
        </c:txPr>
        <c:crossAx val="247686176"/>
        <c:crosses val="autoZero"/>
        <c:auto val="1"/>
        <c:lblAlgn val="ctr"/>
        <c:lblOffset val="100"/>
        <c:noMultiLvlLbl val="0"/>
      </c:catAx>
      <c:valAx>
        <c:axId val="247686176"/>
        <c:scaling>
          <c:orientation val="minMax"/>
          <c:max val="15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247684216"/>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998162729658791"/>
          <c:y val="7.0949256342957123E-2"/>
          <c:w val="0.30612948381452321"/>
          <c:h val="0.67700568678915141"/>
        </c:manualLayout>
      </c:layout>
      <c:barChart>
        <c:barDir val="col"/>
        <c:grouping val="clustered"/>
        <c:varyColors val="0"/>
        <c:ser>
          <c:idx val="1"/>
          <c:order val="0"/>
          <c:spPr>
            <a:solidFill>
              <a:schemeClr val="accent1"/>
            </a:solidFill>
            <a:ln w="15875">
              <a:solidFill>
                <a:schemeClr val="tx1"/>
              </a:solidFill>
            </a:ln>
            <a:effectLst/>
          </c:spPr>
          <c:invertIfNegative val="0"/>
          <c:dPt>
            <c:idx val="0"/>
            <c:invertIfNegative val="0"/>
            <c:bubble3D val="0"/>
            <c:spPr>
              <a:pattFill prst="wdUpDiag">
                <a:fgClr>
                  <a:srgbClr val="FAACEB"/>
                </a:fgClr>
                <a:bgClr>
                  <a:sysClr val="window" lastClr="FFFFFF"/>
                </a:bgClr>
              </a:pattFill>
              <a:ln w="15875">
                <a:solidFill>
                  <a:schemeClr val="tx1"/>
                </a:solidFill>
              </a:ln>
              <a:effectLst/>
            </c:spPr>
          </c:dPt>
          <c:dPt>
            <c:idx val="1"/>
            <c:invertIfNegative val="0"/>
            <c:bubble3D val="0"/>
            <c:spPr>
              <a:solidFill>
                <a:srgbClr val="00FF00"/>
              </a:solidFill>
              <a:ln w="15875">
                <a:solidFill>
                  <a:schemeClr val="tx1"/>
                </a:solidFill>
              </a:ln>
              <a:effectLst/>
            </c:spPr>
          </c:dPt>
          <c:dPt>
            <c:idx val="2"/>
            <c:invertIfNegative val="0"/>
            <c:bubble3D val="0"/>
            <c:spPr>
              <a:solidFill>
                <a:srgbClr val="FFFF00"/>
              </a:solidFill>
              <a:ln w="15875">
                <a:solidFill>
                  <a:schemeClr val="tx1"/>
                </a:solidFill>
              </a:ln>
              <a:effectLst/>
            </c:spPr>
          </c:dPt>
          <c:dPt>
            <c:idx val="5"/>
            <c:invertIfNegative val="0"/>
            <c:bubble3D val="0"/>
            <c:spPr>
              <a:pattFill prst="dkVert">
                <a:fgClr>
                  <a:schemeClr val="accent6">
                    <a:lumMod val="75000"/>
                  </a:schemeClr>
                </a:fgClr>
                <a:bgClr>
                  <a:srgbClr val="FFFF00"/>
                </a:bgClr>
              </a:pattFill>
              <a:ln w="15875">
                <a:solidFill>
                  <a:schemeClr val="tx1"/>
                </a:solidFill>
              </a:ln>
              <a:effectLst/>
            </c:spPr>
          </c:dPt>
          <c:dPt>
            <c:idx val="6"/>
            <c:invertIfNegative val="0"/>
            <c:bubble3D val="0"/>
            <c:spPr>
              <a:pattFill prst="dkVert">
                <a:fgClr>
                  <a:schemeClr val="accent4">
                    <a:lumMod val="75000"/>
                  </a:schemeClr>
                </a:fgClr>
                <a:bgClr>
                  <a:srgbClr val="FF9999"/>
                </a:bgClr>
              </a:pattFill>
              <a:ln w="15875">
                <a:solidFill>
                  <a:schemeClr val="tx1"/>
                </a:solidFill>
              </a:ln>
              <a:effectLst/>
            </c:spPr>
          </c:dPt>
          <c:dPt>
            <c:idx val="8"/>
            <c:invertIfNegative val="0"/>
            <c:bubble3D val="0"/>
            <c:spPr>
              <a:solidFill>
                <a:srgbClr val="FF0000"/>
              </a:solidFill>
              <a:ln w="15875">
                <a:solidFill>
                  <a:schemeClr val="tx1"/>
                </a:solidFill>
              </a:ln>
              <a:effectLst/>
            </c:spPr>
          </c:dPt>
          <c:cat>
            <c:strRef>
              <c:f>' EFS T ut wild 2007-09 Dense'!$C$2:$C$4</c:f>
              <c:strCache>
                <c:ptCount val="3"/>
                <c:pt idx="0">
                  <c:v>md</c:v>
                </c:pt>
                <c:pt idx="1">
                  <c:v>m-lg, lg</c:v>
                </c:pt>
                <c:pt idx="2">
                  <c:v>v lg</c:v>
                </c:pt>
              </c:strCache>
            </c:strRef>
          </c:cat>
          <c:val>
            <c:numRef>
              <c:f>' EFS T ut wild 2007-09 Dense'!$E$2:$E$4</c:f>
              <c:numCache>
                <c:formatCode>General</c:formatCode>
                <c:ptCount val="3"/>
                <c:pt idx="0">
                  <c:v>47</c:v>
                </c:pt>
                <c:pt idx="1">
                  <c:v>204</c:v>
                </c:pt>
                <c:pt idx="2">
                  <c:v>35</c:v>
                </c:pt>
              </c:numCache>
            </c:numRef>
          </c:val>
        </c:ser>
        <c:dLbls>
          <c:showLegendKey val="0"/>
          <c:showVal val="0"/>
          <c:showCatName val="0"/>
          <c:showSerName val="0"/>
          <c:showPercent val="0"/>
          <c:showBubbleSize val="0"/>
        </c:dLbls>
        <c:gapWidth val="40"/>
        <c:overlap val="-27"/>
        <c:axId val="247685000"/>
        <c:axId val="247686568"/>
      </c:barChart>
      <c:catAx>
        <c:axId val="247685000"/>
        <c:scaling>
          <c:orientation val="minMax"/>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dirty="0" smtClean="0"/>
                  <a:t>EFS: Giant</a:t>
                </a:r>
                <a:r>
                  <a:rPr lang="en-US" baseline="0" dirty="0" smtClean="0"/>
                  <a:t> </a:t>
                </a:r>
                <a:r>
                  <a:rPr lang="en-US" baseline="0" dirty="0"/>
                  <a:t>airplant # and size</a:t>
                </a:r>
              </a:p>
              <a:p>
                <a:pPr>
                  <a:defRPr b="1">
                    <a:solidFill>
                      <a:sysClr val="windowText" lastClr="000000"/>
                    </a:solidFill>
                  </a:defRPr>
                </a:pPr>
                <a:r>
                  <a:rPr lang="en-US" baseline="0" dirty="0"/>
                  <a:t>September 2007</a:t>
                </a:r>
                <a:endParaRPr lang="en-US" dirty="0"/>
              </a:p>
            </c:rich>
          </c:tx>
          <c:layout>
            <c:manualLayout>
              <c:xMode val="edge"/>
              <c:yMode val="edge"/>
              <c:x val="0.22104177602799646"/>
              <c:y val="0.83192111402741342"/>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ysClr val="windowText" lastClr="000000"/>
                </a:solidFill>
                <a:latin typeface="+mn-lt"/>
                <a:ea typeface="+mn-ea"/>
                <a:cs typeface="+mn-cs"/>
              </a:defRPr>
            </a:pPr>
            <a:endParaRPr lang="en-US"/>
          </a:p>
        </c:txPr>
        <c:crossAx val="247686568"/>
        <c:crosses val="autoZero"/>
        <c:auto val="1"/>
        <c:lblAlgn val="ctr"/>
        <c:lblOffset val="100"/>
        <c:noMultiLvlLbl val="0"/>
      </c:catAx>
      <c:valAx>
        <c:axId val="247686568"/>
        <c:scaling>
          <c:orientation val="minMax"/>
          <c:max val="22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247685000"/>
        <c:crosses val="autoZero"/>
        <c:crossBetween val="between"/>
        <c:majorUnit val="75"/>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998162729658791"/>
          <c:y val="7.0949256342957123E-2"/>
          <c:w val="0.30612948381452321"/>
          <c:h val="0.67700568678915141"/>
        </c:manualLayout>
      </c:layout>
      <c:barChart>
        <c:barDir val="col"/>
        <c:grouping val="clustered"/>
        <c:varyColors val="0"/>
        <c:ser>
          <c:idx val="1"/>
          <c:order val="0"/>
          <c:spPr>
            <a:solidFill>
              <a:schemeClr val="accent1"/>
            </a:solidFill>
            <a:ln w="15875">
              <a:solidFill>
                <a:schemeClr val="tx1"/>
              </a:solidFill>
            </a:ln>
            <a:effectLst/>
          </c:spPr>
          <c:invertIfNegative val="0"/>
          <c:dPt>
            <c:idx val="0"/>
            <c:invertIfNegative val="0"/>
            <c:bubble3D val="0"/>
            <c:spPr>
              <a:pattFill prst="wdUpDiag">
                <a:fgClr>
                  <a:srgbClr val="FAACEB"/>
                </a:fgClr>
                <a:bgClr>
                  <a:sysClr val="window" lastClr="FFFFFF"/>
                </a:bgClr>
              </a:pattFill>
              <a:ln w="15875">
                <a:solidFill>
                  <a:schemeClr val="tx1"/>
                </a:solidFill>
              </a:ln>
              <a:effectLst/>
            </c:spPr>
          </c:dPt>
          <c:dPt>
            <c:idx val="1"/>
            <c:invertIfNegative val="0"/>
            <c:bubble3D val="0"/>
            <c:spPr>
              <a:solidFill>
                <a:srgbClr val="00FF00"/>
              </a:solidFill>
              <a:ln w="15875">
                <a:solidFill>
                  <a:schemeClr val="tx1"/>
                </a:solidFill>
              </a:ln>
              <a:effectLst/>
            </c:spPr>
          </c:dPt>
          <c:dPt>
            <c:idx val="2"/>
            <c:invertIfNegative val="0"/>
            <c:bubble3D val="0"/>
            <c:spPr>
              <a:solidFill>
                <a:srgbClr val="70AD47">
                  <a:lumMod val="75000"/>
                </a:srgbClr>
              </a:solidFill>
              <a:ln w="15875">
                <a:solidFill>
                  <a:schemeClr val="tx1"/>
                </a:solidFill>
              </a:ln>
              <a:effectLst/>
            </c:spPr>
          </c:dPt>
          <c:dPt>
            <c:idx val="3"/>
            <c:invertIfNegative val="0"/>
            <c:bubble3D val="0"/>
            <c:spPr>
              <a:solidFill>
                <a:srgbClr val="FFFF00"/>
              </a:solidFill>
              <a:ln w="15875">
                <a:solidFill>
                  <a:schemeClr val="tx1"/>
                </a:solidFill>
              </a:ln>
              <a:effectLst/>
            </c:spPr>
          </c:dPt>
          <c:dPt>
            <c:idx val="5"/>
            <c:invertIfNegative val="0"/>
            <c:bubble3D val="0"/>
            <c:spPr>
              <a:pattFill prst="dkVert">
                <a:fgClr>
                  <a:schemeClr val="accent6">
                    <a:lumMod val="75000"/>
                  </a:schemeClr>
                </a:fgClr>
                <a:bgClr>
                  <a:srgbClr val="FFFF00"/>
                </a:bgClr>
              </a:pattFill>
              <a:ln w="15875">
                <a:solidFill>
                  <a:schemeClr val="tx1"/>
                </a:solidFill>
              </a:ln>
              <a:effectLst/>
            </c:spPr>
          </c:dPt>
          <c:dPt>
            <c:idx val="6"/>
            <c:invertIfNegative val="0"/>
            <c:bubble3D val="0"/>
            <c:spPr>
              <a:pattFill prst="dkVert">
                <a:fgClr>
                  <a:schemeClr val="accent4">
                    <a:lumMod val="75000"/>
                  </a:schemeClr>
                </a:fgClr>
                <a:bgClr>
                  <a:srgbClr val="FF9999"/>
                </a:bgClr>
              </a:pattFill>
              <a:ln w="15875">
                <a:solidFill>
                  <a:schemeClr val="tx1"/>
                </a:solidFill>
              </a:ln>
              <a:effectLst/>
            </c:spPr>
          </c:dPt>
          <c:dPt>
            <c:idx val="8"/>
            <c:invertIfNegative val="0"/>
            <c:bubble3D val="0"/>
            <c:spPr>
              <a:solidFill>
                <a:srgbClr val="FF0000"/>
              </a:solidFill>
              <a:ln w="15875">
                <a:solidFill>
                  <a:schemeClr val="tx1"/>
                </a:solidFill>
              </a:ln>
              <a:effectLst/>
            </c:spPr>
          </c:dPt>
          <c:cat>
            <c:strRef>
              <c:f>' EFS T ut wild 2007-09 Dense'!$C$2:$C$4</c:f>
              <c:strCache>
                <c:ptCount val="3"/>
                <c:pt idx="0">
                  <c:v>md</c:v>
                </c:pt>
                <c:pt idx="1">
                  <c:v>m-lg, lg</c:v>
                </c:pt>
                <c:pt idx="2">
                  <c:v>v lg</c:v>
                </c:pt>
              </c:strCache>
            </c:strRef>
          </c:cat>
          <c:val>
            <c:numRef>
              <c:f>' EFS T ut wild 2007-09 Dense'!$F$2:$F$4</c:f>
              <c:numCache>
                <c:formatCode>General</c:formatCode>
                <c:ptCount val="3"/>
                <c:pt idx="0">
                  <c:v>8</c:v>
                </c:pt>
                <c:pt idx="1">
                  <c:v>45</c:v>
                </c:pt>
                <c:pt idx="2">
                  <c:v>1</c:v>
                </c:pt>
              </c:numCache>
            </c:numRef>
          </c:val>
        </c:ser>
        <c:dLbls>
          <c:showLegendKey val="0"/>
          <c:showVal val="0"/>
          <c:showCatName val="0"/>
          <c:showSerName val="0"/>
          <c:showPercent val="0"/>
          <c:showBubbleSize val="0"/>
        </c:dLbls>
        <c:gapWidth val="40"/>
        <c:overlap val="-27"/>
        <c:axId val="283758816"/>
        <c:axId val="283757248"/>
      </c:barChart>
      <c:catAx>
        <c:axId val="283758816"/>
        <c:scaling>
          <c:orientation val="minMax"/>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dirty="0" smtClean="0"/>
                  <a:t>EFS: Giant</a:t>
                </a:r>
                <a:r>
                  <a:rPr lang="en-US" baseline="0" dirty="0" smtClean="0"/>
                  <a:t> </a:t>
                </a:r>
                <a:r>
                  <a:rPr lang="en-US" baseline="0" dirty="0"/>
                  <a:t>airplant </a:t>
                </a:r>
                <a:r>
                  <a:rPr lang="en-US" baseline="0" dirty="0" smtClean="0"/>
                  <a:t># </a:t>
                </a:r>
                <a:r>
                  <a:rPr lang="en-US" baseline="0" dirty="0"/>
                  <a:t>and size</a:t>
                </a:r>
              </a:p>
              <a:p>
                <a:pPr>
                  <a:defRPr b="1">
                    <a:solidFill>
                      <a:sysClr val="windowText" lastClr="000000"/>
                    </a:solidFill>
                  </a:defRPr>
                </a:pPr>
                <a:r>
                  <a:rPr lang="en-US" baseline="0" dirty="0"/>
                  <a:t>June 2009</a:t>
                </a:r>
                <a:endParaRPr lang="en-US" dirty="0"/>
              </a:p>
            </c:rich>
          </c:tx>
          <c:layout>
            <c:manualLayout>
              <c:xMode val="edge"/>
              <c:yMode val="edge"/>
              <c:x val="0.22104177602799646"/>
              <c:y val="0.83192111402741342"/>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ysClr val="windowText" lastClr="000000"/>
                </a:solidFill>
                <a:latin typeface="+mn-lt"/>
                <a:ea typeface="+mn-ea"/>
                <a:cs typeface="+mn-cs"/>
              </a:defRPr>
            </a:pPr>
            <a:endParaRPr lang="en-US"/>
          </a:p>
        </c:txPr>
        <c:crossAx val="283757248"/>
        <c:crosses val="autoZero"/>
        <c:auto val="1"/>
        <c:lblAlgn val="ctr"/>
        <c:lblOffset val="100"/>
        <c:noMultiLvlLbl val="0"/>
      </c:catAx>
      <c:valAx>
        <c:axId val="283757248"/>
        <c:scaling>
          <c:orientation val="minMax"/>
          <c:max val="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283758816"/>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998162729658791"/>
          <c:y val="7.0949256342957123E-2"/>
          <c:w val="0.35320560638422221"/>
          <c:h val="0.67700568678915141"/>
        </c:manualLayout>
      </c:layout>
      <c:barChart>
        <c:barDir val="col"/>
        <c:grouping val="clustered"/>
        <c:varyColors val="0"/>
        <c:ser>
          <c:idx val="1"/>
          <c:order val="0"/>
          <c:spPr>
            <a:solidFill>
              <a:schemeClr val="accent1"/>
            </a:solidFill>
            <a:ln w="15875">
              <a:solidFill>
                <a:schemeClr val="tx1"/>
              </a:solidFill>
            </a:ln>
            <a:effectLst/>
          </c:spPr>
          <c:invertIfNegative val="0"/>
          <c:dPt>
            <c:idx val="0"/>
            <c:invertIfNegative val="0"/>
            <c:bubble3D val="0"/>
            <c:spPr>
              <a:pattFill prst="wdUpDiag">
                <a:fgClr>
                  <a:srgbClr val="FAACEB"/>
                </a:fgClr>
                <a:bgClr>
                  <a:sysClr val="window" lastClr="FFFFFF"/>
                </a:bgClr>
              </a:pattFill>
              <a:ln w="15875">
                <a:solidFill>
                  <a:schemeClr val="tx1"/>
                </a:solidFill>
              </a:ln>
              <a:effectLst/>
            </c:spPr>
          </c:dPt>
          <c:dPt>
            <c:idx val="1"/>
            <c:invertIfNegative val="0"/>
            <c:bubble3D val="0"/>
            <c:spPr>
              <a:solidFill>
                <a:srgbClr val="00FF00"/>
              </a:solidFill>
              <a:ln w="15875">
                <a:solidFill>
                  <a:schemeClr val="tx1"/>
                </a:solidFill>
              </a:ln>
              <a:effectLst/>
            </c:spPr>
          </c:dPt>
          <c:dPt>
            <c:idx val="2"/>
            <c:invertIfNegative val="0"/>
            <c:bubble3D val="0"/>
            <c:spPr>
              <a:solidFill>
                <a:srgbClr val="FFFF00"/>
              </a:solidFill>
              <a:ln w="15875">
                <a:solidFill>
                  <a:schemeClr val="tx1"/>
                </a:solidFill>
              </a:ln>
              <a:effectLst/>
            </c:spPr>
          </c:dPt>
          <c:dPt>
            <c:idx val="8"/>
            <c:invertIfNegative val="0"/>
            <c:bubble3D val="0"/>
            <c:spPr>
              <a:solidFill>
                <a:srgbClr val="FF0000"/>
              </a:solidFill>
              <a:ln w="15875">
                <a:solidFill>
                  <a:schemeClr val="tx1"/>
                </a:solidFill>
              </a:ln>
              <a:effectLst/>
            </c:spPr>
          </c:dPt>
          <c:cat>
            <c:strRef>
              <c:f>'EFS T ut wild bg 2011 sparse'!$C$2:$C$4</c:f>
              <c:strCache>
                <c:ptCount val="3"/>
                <c:pt idx="0">
                  <c:v>md</c:v>
                </c:pt>
                <c:pt idx="1">
                  <c:v>m-lg, lg</c:v>
                </c:pt>
                <c:pt idx="2">
                  <c:v>v lg</c:v>
                </c:pt>
              </c:strCache>
            </c:strRef>
          </c:cat>
          <c:val>
            <c:numRef>
              <c:f>'EFS T ut wild bg 2011 sparse'!$E$2:$E$4</c:f>
              <c:numCache>
                <c:formatCode>General</c:formatCode>
                <c:ptCount val="3"/>
                <c:pt idx="0">
                  <c:v>42</c:v>
                </c:pt>
                <c:pt idx="1">
                  <c:v>11</c:v>
                </c:pt>
                <c:pt idx="2">
                  <c:v>2</c:v>
                </c:pt>
              </c:numCache>
            </c:numRef>
          </c:val>
        </c:ser>
        <c:dLbls>
          <c:showLegendKey val="0"/>
          <c:showVal val="0"/>
          <c:showCatName val="0"/>
          <c:showSerName val="0"/>
          <c:showPercent val="0"/>
          <c:showBubbleSize val="0"/>
        </c:dLbls>
        <c:gapWidth val="40"/>
        <c:overlap val="-27"/>
        <c:axId val="283756856"/>
        <c:axId val="283759992"/>
      </c:barChart>
      <c:catAx>
        <c:axId val="283756856"/>
        <c:scaling>
          <c:orientation val="minMax"/>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a:t>EFS: Giant</a:t>
                </a:r>
                <a:r>
                  <a:rPr lang="en-US" baseline="0"/>
                  <a:t> airplant # and size</a:t>
                </a:r>
              </a:p>
              <a:p>
                <a:pPr>
                  <a:defRPr b="1">
                    <a:solidFill>
                      <a:sysClr val="windowText" lastClr="000000"/>
                    </a:solidFill>
                  </a:defRPr>
                </a:pPr>
                <a:r>
                  <a:rPr lang="en-US" baseline="0"/>
                  <a:t>April 2015</a:t>
                </a:r>
                <a:endParaRPr lang="en-US"/>
              </a:p>
            </c:rich>
          </c:tx>
          <c:layout>
            <c:manualLayout>
              <c:xMode val="edge"/>
              <c:yMode val="edge"/>
              <c:x val="0.22104177602799646"/>
              <c:y val="0.83192111402741342"/>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ysClr val="windowText" lastClr="000000"/>
                </a:solidFill>
                <a:latin typeface="+mn-lt"/>
                <a:ea typeface="+mn-ea"/>
                <a:cs typeface="+mn-cs"/>
              </a:defRPr>
            </a:pPr>
            <a:endParaRPr lang="en-US"/>
          </a:p>
        </c:txPr>
        <c:crossAx val="283759992"/>
        <c:crosses val="autoZero"/>
        <c:auto val="1"/>
        <c:lblAlgn val="ctr"/>
        <c:lblOffset val="100"/>
        <c:noMultiLvlLbl val="0"/>
      </c:catAx>
      <c:valAx>
        <c:axId val="283759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283756856"/>
        <c:crosses val="autoZero"/>
        <c:crossBetween val="between"/>
        <c:majorUnit val="15"/>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998162729658791"/>
          <c:y val="7.0949256342957123E-2"/>
          <c:w val="0.63390726159230104"/>
          <c:h val="0.67700568678915141"/>
        </c:manualLayout>
      </c:layout>
      <c:barChart>
        <c:barDir val="col"/>
        <c:grouping val="clustered"/>
        <c:varyColors val="0"/>
        <c:ser>
          <c:idx val="0"/>
          <c:order val="0"/>
          <c:spPr>
            <a:solidFill>
              <a:schemeClr val="accent1"/>
            </a:solidFill>
            <a:ln w="15875">
              <a:solidFill>
                <a:schemeClr val="tx1"/>
              </a:solidFill>
            </a:ln>
            <a:effectLst/>
          </c:spPr>
          <c:invertIfNegative val="0"/>
          <c:dPt>
            <c:idx val="1"/>
            <c:invertIfNegative val="0"/>
            <c:bubble3D val="0"/>
            <c:spPr>
              <a:solidFill>
                <a:srgbClr val="B686DA"/>
              </a:solidFill>
              <a:ln w="15875">
                <a:solidFill>
                  <a:schemeClr val="tx1"/>
                </a:solidFill>
              </a:ln>
              <a:effectLst/>
            </c:spPr>
          </c:dPt>
          <c:dPt>
            <c:idx val="2"/>
            <c:invertIfNegative val="0"/>
            <c:bubble3D val="0"/>
            <c:spPr>
              <a:solidFill>
                <a:srgbClr val="FAACEB"/>
              </a:solidFill>
              <a:ln w="15875">
                <a:solidFill>
                  <a:schemeClr val="tx1"/>
                </a:solidFill>
              </a:ln>
              <a:effectLst/>
            </c:spPr>
          </c:dPt>
          <c:dPt>
            <c:idx val="3"/>
            <c:invertIfNegative val="0"/>
            <c:bubble3D val="0"/>
            <c:spPr>
              <a:solidFill>
                <a:srgbClr val="00B0F0"/>
              </a:solidFill>
              <a:ln w="15875">
                <a:solidFill>
                  <a:schemeClr val="tx1"/>
                </a:solidFill>
              </a:ln>
              <a:effectLst/>
            </c:spPr>
          </c:dPt>
          <c:dPt>
            <c:idx val="4"/>
            <c:invertIfNegative val="0"/>
            <c:bubble3D val="0"/>
            <c:spPr>
              <a:solidFill>
                <a:srgbClr val="FAACEB"/>
              </a:solidFill>
              <a:ln w="15875">
                <a:solidFill>
                  <a:schemeClr val="tx1"/>
                </a:solidFill>
              </a:ln>
              <a:effectLst/>
            </c:spPr>
          </c:dPt>
          <c:dPt>
            <c:idx val="8"/>
            <c:invertIfNegative val="0"/>
            <c:bubble3D val="0"/>
            <c:spPr>
              <a:solidFill>
                <a:srgbClr val="FF0000"/>
              </a:solidFill>
              <a:ln w="15875">
                <a:solidFill>
                  <a:schemeClr val="tx1"/>
                </a:solidFill>
              </a:ln>
              <a:effectLst/>
            </c:spPr>
          </c:dPt>
          <c:cat>
            <c:strRef>
              <c:f>'EFS T ut Gardens'!$C$2:$C$7</c:f>
              <c:strCache>
                <c:ptCount val="6"/>
                <c:pt idx="0">
                  <c:v>Recruits</c:v>
                </c:pt>
                <c:pt idx="1">
                  <c:v>Tiny</c:v>
                </c:pt>
                <c:pt idx="2">
                  <c:v>Small</c:v>
                </c:pt>
                <c:pt idx="3">
                  <c:v>Medium</c:v>
                </c:pt>
                <c:pt idx="4">
                  <c:v>Large</c:v>
                </c:pt>
                <c:pt idx="5">
                  <c:v>Very large</c:v>
                </c:pt>
              </c:strCache>
            </c:strRef>
          </c:cat>
          <c:val>
            <c:numRef>
              <c:f>'EFS T ut Gardens'!$D$2:$D$7</c:f>
              <c:numCache>
                <c:formatCode>General</c:formatCode>
                <c:ptCount val="6"/>
                <c:pt idx="0">
                  <c:v>0</c:v>
                </c:pt>
                <c:pt idx="1">
                  <c:v>349</c:v>
                </c:pt>
                <c:pt idx="2">
                  <c:v>384</c:v>
                </c:pt>
                <c:pt idx="3">
                  <c:v>0</c:v>
                </c:pt>
                <c:pt idx="4">
                  <c:v>0</c:v>
                </c:pt>
                <c:pt idx="5">
                  <c:v>0</c:v>
                </c:pt>
              </c:numCache>
            </c:numRef>
          </c:val>
        </c:ser>
        <c:dLbls>
          <c:showLegendKey val="0"/>
          <c:showVal val="0"/>
          <c:showCatName val="0"/>
          <c:showSerName val="0"/>
          <c:showPercent val="0"/>
          <c:showBubbleSize val="0"/>
        </c:dLbls>
        <c:gapWidth val="40"/>
        <c:overlap val="-27"/>
        <c:axId val="283754504"/>
        <c:axId val="283755288"/>
      </c:barChart>
      <c:catAx>
        <c:axId val="283754504"/>
        <c:scaling>
          <c:orientation val="minMax"/>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a:t>Giant</a:t>
                </a:r>
                <a:r>
                  <a:rPr lang="en-US" baseline="0"/>
                  <a:t> airplant # and size, and # recruitment sites</a:t>
                </a:r>
              </a:p>
              <a:p>
                <a:pPr>
                  <a:defRPr b="1">
                    <a:solidFill>
                      <a:sysClr val="windowText" lastClr="000000"/>
                    </a:solidFill>
                  </a:defRPr>
                </a:pPr>
                <a:r>
                  <a:rPr lang="en-US" baseline="0"/>
                  <a:t>November 2015</a:t>
                </a:r>
                <a:endParaRPr lang="en-US"/>
              </a:p>
            </c:rich>
          </c:tx>
          <c:layout>
            <c:manualLayout>
              <c:xMode val="edge"/>
              <c:yMode val="edge"/>
              <c:x val="0.22104177602799646"/>
              <c:y val="0.83192111402741342"/>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ysClr val="windowText" lastClr="000000"/>
                </a:solidFill>
                <a:latin typeface="+mn-lt"/>
                <a:ea typeface="+mn-ea"/>
                <a:cs typeface="+mn-cs"/>
              </a:defRPr>
            </a:pPr>
            <a:endParaRPr lang="en-US"/>
          </a:p>
        </c:txPr>
        <c:crossAx val="283755288"/>
        <c:crosses val="autoZero"/>
        <c:auto val="1"/>
        <c:lblAlgn val="ctr"/>
        <c:lblOffset val="100"/>
        <c:noMultiLvlLbl val="0"/>
      </c:catAx>
      <c:valAx>
        <c:axId val="283755288"/>
        <c:scaling>
          <c:orientation val="minMax"/>
          <c:max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283754504"/>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A60C5C-16E9-4CE0-B5FD-5C5AE5C45003}" type="datetimeFigureOut">
              <a:rPr lang="en-US" smtClean="0"/>
              <a:t>12/10/2015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2B1D3-E0D0-45EB-8EE6-51FE870CD5F3}" type="slidenum">
              <a:rPr lang="en-US" smtClean="0"/>
              <a:t>‹#›</a:t>
            </a:fld>
            <a:endParaRPr lang="en-US"/>
          </a:p>
        </p:txBody>
      </p:sp>
    </p:spTree>
    <p:extLst>
      <p:ext uri="{BB962C8B-B14F-4D97-AF65-F5344CB8AC3E}">
        <p14:creationId xmlns:p14="http://schemas.microsoft.com/office/powerpoint/2010/main" val="1124955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4E1F76-7D8C-4A42-A142-A5D842985125}" type="slidenum">
              <a:rPr lang="en-US" altLang="en-US" smtClean="0">
                <a:latin typeface="Arial" panose="020B0604020202020204" pitchFamily="34" charset="0"/>
              </a:rPr>
              <a:pPr>
                <a:spcBef>
                  <a:spcPct val="0"/>
                </a:spcBef>
              </a:pPr>
              <a:t>58</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046822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B007FD-AC12-48F4-ADCF-693D53D9B779}" type="slidenum">
              <a:rPr lang="en-US" altLang="en-US" smtClean="0">
                <a:latin typeface="Arial" panose="020B0604020202020204" pitchFamily="34" charset="0"/>
              </a:rPr>
              <a:pPr>
                <a:spcBef>
                  <a:spcPct val="0"/>
                </a:spcBef>
              </a:pPr>
              <a:t>60</a:t>
            </a:fld>
            <a:endParaRPr lang="en-US" altLang="en-US" smtClean="0">
              <a:latin typeface="Arial" panose="020B0604020202020204" pitchFamily="34" charset="0"/>
            </a:endParaRPr>
          </a:p>
        </p:txBody>
      </p:sp>
      <p:sp>
        <p:nvSpPr>
          <p:cNvPr id="11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574022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2ABD78-1F58-444C-B0E7-4928224ECDAC}" type="datetimeFigureOut">
              <a:rPr lang="en-US" smtClean="0"/>
              <a:t>12/10/2015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816D2A-B06C-4BB5-9CDD-970391DAA77D}" type="slidenum">
              <a:rPr lang="en-US" smtClean="0"/>
              <a:t>‹#›</a:t>
            </a:fld>
            <a:endParaRPr lang="en-US"/>
          </a:p>
        </p:txBody>
      </p:sp>
    </p:spTree>
    <p:extLst>
      <p:ext uri="{BB962C8B-B14F-4D97-AF65-F5344CB8AC3E}">
        <p14:creationId xmlns:p14="http://schemas.microsoft.com/office/powerpoint/2010/main" val="674273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ABD78-1F58-444C-B0E7-4928224ECDAC}" type="datetimeFigureOut">
              <a:rPr lang="en-US" smtClean="0"/>
              <a:t>12/10/2015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816D2A-B06C-4BB5-9CDD-970391DAA77D}" type="slidenum">
              <a:rPr lang="en-US" smtClean="0"/>
              <a:t>‹#›</a:t>
            </a:fld>
            <a:endParaRPr lang="en-US"/>
          </a:p>
        </p:txBody>
      </p:sp>
    </p:spTree>
    <p:extLst>
      <p:ext uri="{BB962C8B-B14F-4D97-AF65-F5344CB8AC3E}">
        <p14:creationId xmlns:p14="http://schemas.microsoft.com/office/powerpoint/2010/main" val="143368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ABD78-1F58-444C-B0E7-4928224ECDAC}" type="datetimeFigureOut">
              <a:rPr lang="en-US" smtClean="0"/>
              <a:t>12/10/2015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816D2A-B06C-4BB5-9CDD-970391DAA77D}" type="slidenum">
              <a:rPr lang="en-US" smtClean="0"/>
              <a:t>‹#›</a:t>
            </a:fld>
            <a:endParaRPr lang="en-US"/>
          </a:p>
        </p:txBody>
      </p:sp>
    </p:spTree>
    <p:extLst>
      <p:ext uri="{BB962C8B-B14F-4D97-AF65-F5344CB8AC3E}">
        <p14:creationId xmlns:p14="http://schemas.microsoft.com/office/powerpoint/2010/main" val="188378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ABD78-1F58-444C-B0E7-4928224ECDAC}" type="datetimeFigureOut">
              <a:rPr lang="en-US" smtClean="0"/>
              <a:t>12/10/2015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816D2A-B06C-4BB5-9CDD-970391DAA77D}" type="slidenum">
              <a:rPr lang="en-US" smtClean="0"/>
              <a:t>‹#›</a:t>
            </a:fld>
            <a:endParaRPr lang="en-US"/>
          </a:p>
        </p:txBody>
      </p:sp>
    </p:spTree>
    <p:extLst>
      <p:ext uri="{BB962C8B-B14F-4D97-AF65-F5344CB8AC3E}">
        <p14:creationId xmlns:p14="http://schemas.microsoft.com/office/powerpoint/2010/main" val="1215598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2ABD78-1F58-444C-B0E7-4928224ECDAC}" type="datetimeFigureOut">
              <a:rPr lang="en-US" smtClean="0"/>
              <a:t>12/10/2015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816D2A-B06C-4BB5-9CDD-970391DAA77D}" type="slidenum">
              <a:rPr lang="en-US" smtClean="0"/>
              <a:t>‹#›</a:t>
            </a:fld>
            <a:endParaRPr lang="en-US"/>
          </a:p>
        </p:txBody>
      </p:sp>
    </p:spTree>
    <p:extLst>
      <p:ext uri="{BB962C8B-B14F-4D97-AF65-F5344CB8AC3E}">
        <p14:creationId xmlns:p14="http://schemas.microsoft.com/office/powerpoint/2010/main" val="2073806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2ABD78-1F58-444C-B0E7-4928224ECDAC}" type="datetimeFigureOut">
              <a:rPr lang="en-US" smtClean="0"/>
              <a:t>12/10/2015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816D2A-B06C-4BB5-9CDD-970391DAA77D}" type="slidenum">
              <a:rPr lang="en-US" smtClean="0"/>
              <a:t>‹#›</a:t>
            </a:fld>
            <a:endParaRPr lang="en-US"/>
          </a:p>
        </p:txBody>
      </p:sp>
    </p:spTree>
    <p:extLst>
      <p:ext uri="{BB962C8B-B14F-4D97-AF65-F5344CB8AC3E}">
        <p14:creationId xmlns:p14="http://schemas.microsoft.com/office/powerpoint/2010/main" val="628296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2ABD78-1F58-444C-B0E7-4928224ECDAC}" type="datetimeFigureOut">
              <a:rPr lang="en-US" smtClean="0"/>
              <a:t>12/10/2015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816D2A-B06C-4BB5-9CDD-970391DAA77D}" type="slidenum">
              <a:rPr lang="en-US" smtClean="0"/>
              <a:t>‹#›</a:t>
            </a:fld>
            <a:endParaRPr lang="en-US"/>
          </a:p>
        </p:txBody>
      </p:sp>
    </p:spTree>
    <p:extLst>
      <p:ext uri="{BB962C8B-B14F-4D97-AF65-F5344CB8AC3E}">
        <p14:creationId xmlns:p14="http://schemas.microsoft.com/office/powerpoint/2010/main" val="2950780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2ABD78-1F58-444C-B0E7-4928224ECDAC}" type="datetimeFigureOut">
              <a:rPr lang="en-US" smtClean="0"/>
              <a:t>12/10/2015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816D2A-B06C-4BB5-9CDD-970391DAA77D}" type="slidenum">
              <a:rPr lang="en-US" smtClean="0"/>
              <a:t>‹#›</a:t>
            </a:fld>
            <a:endParaRPr lang="en-US"/>
          </a:p>
        </p:txBody>
      </p:sp>
    </p:spTree>
    <p:extLst>
      <p:ext uri="{BB962C8B-B14F-4D97-AF65-F5344CB8AC3E}">
        <p14:creationId xmlns:p14="http://schemas.microsoft.com/office/powerpoint/2010/main" val="1519505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2ABD78-1F58-444C-B0E7-4928224ECDAC}" type="datetimeFigureOut">
              <a:rPr lang="en-US" smtClean="0"/>
              <a:t>12/10/2015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816D2A-B06C-4BB5-9CDD-970391DAA77D}" type="slidenum">
              <a:rPr lang="en-US" smtClean="0"/>
              <a:t>‹#›</a:t>
            </a:fld>
            <a:endParaRPr lang="en-US"/>
          </a:p>
        </p:txBody>
      </p:sp>
    </p:spTree>
    <p:extLst>
      <p:ext uri="{BB962C8B-B14F-4D97-AF65-F5344CB8AC3E}">
        <p14:creationId xmlns:p14="http://schemas.microsoft.com/office/powerpoint/2010/main" val="1263045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2ABD78-1F58-444C-B0E7-4928224ECDAC}" type="datetimeFigureOut">
              <a:rPr lang="en-US" smtClean="0"/>
              <a:t>12/10/2015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816D2A-B06C-4BB5-9CDD-970391DAA77D}" type="slidenum">
              <a:rPr lang="en-US" smtClean="0"/>
              <a:t>‹#›</a:t>
            </a:fld>
            <a:endParaRPr lang="en-US"/>
          </a:p>
        </p:txBody>
      </p:sp>
    </p:spTree>
    <p:extLst>
      <p:ext uri="{BB962C8B-B14F-4D97-AF65-F5344CB8AC3E}">
        <p14:creationId xmlns:p14="http://schemas.microsoft.com/office/powerpoint/2010/main" val="86001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2ABD78-1F58-444C-B0E7-4928224ECDAC}" type="datetimeFigureOut">
              <a:rPr lang="en-US" smtClean="0"/>
              <a:t>12/10/2015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816D2A-B06C-4BB5-9CDD-970391DAA77D}" type="slidenum">
              <a:rPr lang="en-US" smtClean="0"/>
              <a:t>‹#›</a:t>
            </a:fld>
            <a:endParaRPr lang="en-US"/>
          </a:p>
        </p:txBody>
      </p:sp>
    </p:spTree>
    <p:extLst>
      <p:ext uri="{BB962C8B-B14F-4D97-AF65-F5344CB8AC3E}">
        <p14:creationId xmlns:p14="http://schemas.microsoft.com/office/powerpoint/2010/main" val="316439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2ABD78-1F58-444C-B0E7-4928224ECDAC}" type="datetimeFigureOut">
              <a:rPr lang="en-US" smtClean="0"/>
              <a:t>12/10/2015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816D2A-B06C-4BB5-9CDD-970391DAA77D}" type="slidenum">
              <a:rPr lang="en-US" smtClean="0"/>
              <a:t>‹#›</a:t>
            </a:fld>
            <a:endParaRPr lang="en-US"/>
          </a:p>
        </p:txBody>
      </p:sp>
    </p:spTree>
    <p:extLst>
      <p:ext uri="{BB962C8B-B14F-4D97-AF65-F5344CB8AC3E}">
        <p14:creationId xmlns:p14="http://schemas.microsoft.com/office/powerpoint/2010/main" val="3318413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jpe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7.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4.png"/><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5" Type="http://schemas.openxmlformats.org/officeDocument/2006/relationships/image" Target="../media/image95.jpeg"/><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2" Type="http://schemas.openxmlformats.org/officeDocument/2006/relationships/hyperlink" Target="mailto:tmcooper@ufl.edu"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746" y="116840"/>
            <a:ext cx="12192000" cy="1200329"/>
          </a:xfrm>
          <a:prstGeom prst="rect">
            <a:avLst/>
          </a:prstGeom>
          <a:noFill/>
        </p:spPr>
        <p:txBody>
          <a:bodyPr wrap="square" rtlCol="0">
            <a:spAutoFit/>
          </a:bodyPr>
          <a:lstStyle/>
          <a:p>
            <a:pPr algn="ctr"/>
            <a:r>
              <a:rPr lang="en-US" sz="3200" dirty="0" smtClean="0">
                <a:latin typeface="Times New Roman" panose="02020603050405020304" pitchFamily="18" charset="0"/>
                <a:cs typeface="Times New Roman" panose="02020603050405020304" pitchFamily="18" charset="0"/>
              </a:rPr>
              <a:t>  GAP December 2015</a:t>
            </a:r>
          </a:p>
          <a:p>
            <a:pPr algn="ctr"/>
            <a:r>
              <a:rPr lang="en-US" sz="2000" dirty="0" smtClean="0">
                <a:latin typeface="Times New Roman" panose="02020603050405020304" pitchFamily="18" charset="0"/>
                <a:cs typeface="Times New Roman" panose="02020603050405020304" pitchFamily="18" charset="0"/>
              </a:rPr>
              <a:t>Saving the Giant Airplant in Florida</a:t>
            </a:r>
          </a:p>
          <a:p>
            <a:pPr algn="ctr"/>
            <a:r>
              <a:rPr lang="en-US" sz="2000" dirty="0" smtClean="0">
                <a:latin typeface="Times New Roman" panose="02020603050405020304" pitchFamily="18" charset="0"/>
                <a:cs typeface="Times New Roman" panose="02020603050405020304" pitchFamily="18" charset="0"/>
              </a:rPr>
              <a:t>    Teresa M. Cooper PhD, University of Florida</a:t>
            </a:r>
          </a:p>
        </p:txBody>
      </p:sp>
      <p:pic>
        <p:nvPicPr>
          <p:cNvPr id="2" name="Picture 1"/>
          <p:cNvPicPr>
            <a:picLocks noChangeAspect="1"/>
          </p:cNvPicPr>
          <p:nvPr/>
        </p:nvPicPr>
        <p:blipFill>
          <a:blip r:embed="rId2"/>
          <a:stretch>
            <a:fillRect/>
          </a:stretch>
        </p:blipFill>
        <p:spPr>
          <a:xfrm>
            <a:off x="3951258" y="1361206"/>
            <a:ext cx="4527655" cy="5326653"/>
          </a:xfrm>
          <a:prstGeom prst="rect">
            <a:avLst/>
          </a:prstGeom>
        </p:spPr>
      </p:pic>
    </p:spTree>
    <p:extLst>
      <p:ext uri="{BB962C8B-B14F-4D97-AF65-F5344CB8AC3E}">
        <p14:creationId xmlns:p14="http://schemas.microsoft.com/office/powerpoint/2010/main" val="28891594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809" y="906055"/>
            <a:ext cx="6314286" cy="4942857"/>
          </a:xfrm>
          <a:prstGeom prst="rect">
            <a:avLst/>
          </a:prstGeom>
        </p:spPr>
      </p:pic>
      <p:sp>
        <p:nvSpPr>
          <p:cNvPr id="3" name="TextBox 2"/>
          <p:cNvSpPr txBox="1"/>
          <p:nvPr/>
        </p:nvSpPr>
        <p:spPr>
          <a:xfrm>
            <a:off x="6761407" y="869104"/>
            <a:ext cx="5185893" cy="5016758"/>
          </a:xfrm>
          <a:prstGeom prst="rect">
            <a:avLst/>
          </a:prstGeom>
          <a:noFill/>
        </p:spPr>
        <p:txBody>
          <a:bodyPr wrap="square" rtlCol="0">
            <a:spAutoFit/>
          </a:bodyPr>
          <a:lstStyle/>
          <a:p>
            <a:pPr algn="just"/>
            <a:r>
              <a:rPr lang="en-US" sz="2000" dirty="0" smtClean="0">
                <a:latin typeface="Arial" panose="020B0604020202020204" pitchFamily="34" charset="0"/>
                <a:cs typeface="Arial" panose="020B0604020202020204" pitchFamily="34" charset="0"/>
              </a:rPr>
              <a:t>For a given Natural Area, GAPs are rescued and taken to Gardens or put under containment conditions, where the GAPs are protected until they produce seed, then the seed is re-introduced to the Natural Area where the seeds came from.</a:t>
            </a:r>
          </a:p>
          <a:p>
            <a:pPr algn="just"/>
            <a:endParaRPr lang="en-US" sz="2000" dirty="0" smtClean="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IF THE GAP IS EXTIRPATED IN FLORIDA, IT WILL NOT BE BECAUSE THE WEEVIL ATE THE LAST GAP, BUT BECAUSE GAP SEED OUTPUT FELL BELOW A THRESHOLD TOO LOW TO SUSTAIN THE GAP POPULATION.</a:t>
            </a:r>
          </a:p>
          <a:p>
            <a:pPr algn="just"/>
            <a:endParaRPr lang="en-US" sz="2000" dirty="0">
              <a:latin typeface="Arial" panose="020B0604020202020204" pitchFamily="34" charset="0"/>
              <a:cs typeface="Arial" panose="020B0604020202020204" pitchFamily="34" charset="0"/>
            </a:endParaRPr>
          </a:p>
          <a:p>
            <a:pPr algn="just"/>
            <a:r>
              <a:rPr lang="en-US" sz="2000" dirty="0" smtClean="0">
                <a:latin typeface="Arial" panose="020B0604020202020204" pitchFamily="34" charset="0"/>
                <a:cs typeface="Arial" panose="020B0604020202020204" pitchFamily="34" charset="0"/>
              </a:rPr>
              <a:t>We must increase seed output and get the next generations started!</a:t>
            </a:r>
          </a:p>
        </p:txBody>
      </p:sp>
    </p:spTree>
    <p:extLst>
      <p:ext uri="{BB962C8B-B14F-4D97-AF65-F5344CB8AC3E}">
        <p14:creationId xmlns:p14="http://schemas.microsoft.com/office/powerpoint/2010/main" val="26477203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216" y="1009175"/>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4" name="TextBox 3"/>
          <p:cNvSpPr txBox="1"/>
          <p:nvPr/>
        </p:nvSpPr>
        <p:spPr>
          <a:xfrm>
            <a:off x="4848719" y="473150"/>
            <a:ext cx="7021718" cy="5632311"/>
          </a:xfrm>
          <a:prstGeom prst="rect">
            <a:avLst/>
          </a:prstGeom>
          <a:noFill/>
        </p:spPr>
        <p:txBody>
          <a:bodyPr wrap="square" rtlCol="0">
            <a:spAutoFit/>
          </a:bodyPr>
          <a:lstStyle/>
          <a:p>
            <a:pPr algn="just"/>
            <a:r>
              <a:rPr lang="en-US" sz="2000" dirty="0" smtClean="0">
                <a:latin typeface="Arial" panose="020B0604020202020204" pitchFamily="34" charset="0"/>
                <a:cs typeface="Arial" panose="020B0604020202020204" pitchFamily="34" charset="0"/>
              </a:rPr>
              <a:t>Data collection will be more intense at the start of using the method because we will have to make sure our efforts are working and determine which procedures work best for rearing GAPs in the Gardens and for releasing seed back into the Forests.</a:t>
            </a:r>
          </a:p>
          <a:p>
            <a:pPr algn="just"/>
            <a:endParaRPr lang="en-US" sz="2000" dirty="0">
              <a:latin typeface="Arial" panose="020B0604020202020204" pitchFamily="34" charset="0"/>
              <a:cs typeface="Arial" panose="020B0604020202020204" pitchFamily="34" charset="0"/>
            </a:endParaRPr>
          </a:p>
          <a:p>
            <a:pPr algn="just"/>
            <a:r>
              <a:rPr lang="en-US" sz="2000" dirty="0" smtClean="0">
                <a:latin typeface="Arial" panose="020B0604020202020204" pitchFamily="34" charset="0"/>
                <a:cs typeface="Arial" panose="020B0604020202020204" pitchFamily="34" charset="0"/>
              </a:rPr>
              <a:t>There will be standardized forms that are in the same format as data entry into the spreadsheet.</a:t>
            </a:r>
          </a:p>
          <a:p>
            <a:pPr algn="just"/>
            <a:endParaRPr lang="en-US" sz="2000" dirty="0">
              <a:latin typeface="Arial" panose="020B0604020202020204" pitchFamily="34" charset="0"/>
              <a:cs typeface="Arial" panose="020B0604020202020204" pitchFamily="34" charset="0"/>
            </a:endParaRPr>
          </a:p>
          <a:p>
            <a:pPr algn="just"/>
            <a:r>
              <a:rPr lang="en-US" sz="2000" dirty="0" smtClean="0">
                <a:latin typeface="Arial" panose="020B0604020202020204" pitchFamily="34" charset="0"/>
                <a:cs typeface="Arial" panose="020B0604020202020204" pitchFamily="34" charset="0"/>
              </a:rPr>
              <a:t>There will be five data sets; three counts will be made annually and four data sheets will be filled out throughout the year.</a:t>
            </a:r>
          </a:p>
          <a:p>
            <a:pPr algn="just"/>
            <a:endParaRPr lang="en-US" sz="2000" dirty="0">
              <a:latin typeface="Arial" panose="020B0604020202020204" pitchFamily="34" charset="0"/>
              <a:cs typeface="Arial" panose="020B0604020202020204" pitchFamily="34" charset="0"/>
            </a:endParaRPr>
          </a:p>
          <a:p>
            <a:pPr algn="just"/>
            <a:r>
              <a:rPr lang="en-US" sz="2000" dirty="0" smtClean="0">
                <a:latin typeface="Arial" panose="020B0604020202020204" pitchFamily="34" charset="0"/>
                <a:cs typeface="Arial" panose="020B0604020202020204" pitchFamily="34" charset="0"/>
              </a:rPr>
              <a:t>Data and summaries will be submitted for central storage, organization, analysis, and presentation.</a:t>
            </a:r>
          </a:p>
          <a:p>
            <a:pPr algn="just"/>
            <a:endParaRPr lang="en-US" sz="2000" dirty="0">
              <a:latin typeface="Arial" panose="020B0604020202020204" pitchFamily="34" charset="0"/>
              <a:cs typeface="Arial" panose="020B0604020202020204" pitchFamily="34" charset="0"/>
            </a:endParaRPr>
          </a:p>
          <a:p>
            <a:pPr algn="just"/>
            <a:r>
              <a:rPr lang="en-US" sz="2000" dirty="0" smtClean="0">
                <a:latin typeface="Arial" panose="020B0604020202020204" pitchFamily="34" charset="0"/>
                <a:cs typeface="Arial" panose="020B0604020202020204" pitchFamily="34" charset="0"/>
              </a:rPr>
              <a:t>Annual counts are made in the winter months and submitted at the start of the year following data collection (WEB SITE).</a:t>
            </a:r>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94216" y="882583"/>
            <a:ext cx="4079328" cy="4521931"/>
          </a:xfrm>
          <a:prstGeom prst="rect">
            <a:avLst/>
          </a:prstGeom>
        </p:spPr>
      </p:pic>
      <p:sp>
        <p:nvSpPr>
          <p:cNvPr id="5" name="TextBox 4"/>
          <p:cNvSpPr txBox="1"/>
          <p:nvPr/>
        </p:nvSpPr>
        <p:spPr>
          <a:xfrm>
            <a:off x="594216" y="5531106"/>
            <a:ext cx="3507307" cy="369332"/>
          </a:xfrm>
          <a:prstGeom prst="rect">
            <a:avLst/>
          </a:prstGeom>
          <a:noFill/>
        </p:spPr>
        <p:txBody>
          <a:bodyPr wrap="none" rtlCol="0">
            <a:spAutoFit/>
          </a:bodyPr>
          <a:lstStyle/>
          <a:p>
            <a:r>
              <a:rPr lang="en-US" b="1" dirty="0" smtClean="0"/>
              <a:t>Sherm’s recruits in Carlton Reserve</a:t>
            </a:r>
            <a:endParaRPr lang="en-US" b="1" dirty="0"/>
          </a:p>
        </p:txBody>
      </p:sp>
    </p:spTree>
    <p:extLst>
      <p:ext uri="{BB962C8B-B14F-4D97-AF65-F5344CB8AC3E}">
        <p14:creationId xmlns:p14="http://schemas.microsoft.com/office/powerpoint/2010/main" val="15444733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9500" y="798279"/>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4" name="TextBox 3"/>
          <p:cNvSpPr txBox="1"/>
          <p:nvPr/>
        </p:nvSpPr>
        <p:spPr>
          <a:xfrm>
            <a:off x="1105469" y="1399636"/>
            <a:ext cx="5642811"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The data/spreadsheets are:</a:t>
            </a:r>
          </a:p>
        </p:txBody>
      </p:sp>
      <p:graphicFrame>
        <p:nvGraphicFramePr>
          <p:cNvPr id="3" name="Table 2"/>
          <p:cNvGraphicFramePr>
            <a:graphicFrameLocks noGrp="1"/>
          </p:cNvGraphicFramePr>
          <p:nvPr>
            <p:extLst>
              <p:ext uri="{D42A27DB-BD31-4B8C-83A1-F6EECF244321}">
                <p14:modId xmlns:p14="http://schemas.microsoft.com/office/powerpoint/2010/main" val="3066851716"/>
              </p:ext>
            </p:extLst>
          </p:nvPr>
        </p:nvGraphicFramePr>
        <p:xfrm>
          <a:off x="1105469" y="1924335"/>
          <a:ext cx="9799092" cy="2817629"/>
        </p:xfrm>
        <a:graphic>
          <a:graphicData uri="http://schemas.openxmlformats.org/drawingml/2006/table">
            <a:tbl>
              <a:tblPr firstRow="1" bandRow="1">
                <a:tableStyleId>{5C22544A-7EE6-4342-B048-85BDC9FD1C3A}</a:tableStyleId>
              </a:tblPr>
              <a:tblGrid>
                <a:gridCol w="4899546"/>
                <a:gridCol w="4899546"/>
              </a:tblGrid>
              <a:tr h="836429">
                <a:tc>
                  <a:txBody>
                    <a:bodyPr/>
                    <a:lstStyle/>
                    <a:p>
                      <a:r>
                        <a:rPr lang="en-US" sz="2000" dirty="0" smtClean="0">
                          <a:latin typeface="Arial" panose="020B0604020202020204" pitchFamily="34" charset="0"/>
                          <a:cs typeface="Arial" panose="020B0604020202020204" pitchFamily="34" charset="0"/>
                        </a:rPr>
                        <a:t>Annual Counts</a:t>
                      </a:r>
                      <a:endParaRPr lang="en-US" sz="2000" dirty="0">
                        <a:latin typeface="Arial" panose="020B0604020202020204" pitchFamily="34" charset="0"/>
                        <a:cs typeface="Arial" panose="020B0604020202020204" pitchFamily="34" charset="0"/>
                      </a:endParaRPr>
                    </a:p>
                  </a:txBody>
                  <a:tcPr/>
                </a:tc>
                <a:tc>
                  <a:txBody>
                    <a:bodyPr/>
                    <a:lstStyle/>
                    <a:p>
                      <a:r>
                        <a:rPr lang="en-US" sz="2000" dirty="0" smtClean="0">
                          <a:latin typeface="Arial" panose="020B0604020202020204" pitchFamily="34" charset="0"/>
                          <a:cs typeface="Arial" panose="020B0604020202020204" pitchFamily="34" charset="0"/>
                        </a:rPr>
                        <a:t>To be filled out throughout the year</a:t>
                      </a:r>
                      <a:endParaRPr lang="en-US" sz="2000" dirty="0">
                        <a:latin typeface="Arial" panose="020B0604020202020204" pitchFamily="34" charset="0"/>
                        <a:cs typeface="Arial" panose="020B0604020202020204" pitchFamily="34" charset="0"/>
                      </a:endParaRPr>
                    </a:p>
                  </a:txBody>
                  <a:tcPr/>
                </a:tc>
              </a:tr>
              <a:tr h="370840">
                <a:tc>
                  <a:txBody>
                    <a:bodyPr/>
                    <a:lstStyle/>
                    <a:p>
                      <a:r>
                        <a:rPr lang="en-US" sz="2000" dirty="0" smtClean="0">
                          <a:latin typeface="Arial" panose="020B0604020202020204" pitchFamily="34" charset="0"/>
                          <a:cs typeface="Arial" panose="020B0604020202020204" pitchFamily="34" charset="0"/>
                        </a:rPr>
                        <a:t>Wild GAP counts</a:t>
                      </a:r>
                      <a:r>
                        <a:rPr lang="en-US" sz="2000" baseline="0" dirty="0" smtClean="0">
                          <a:latin typeface="Arial" panose="020B0604020202020204" pitchFamily="34" charset="0"/>
                          <a:cs typeface="Arial" panose="020B0604020202020204" pitchFamily="34" charset="0"/>
                        </a:rPr>
                        <a:t> in mapped Areas</a:t>
                      </a:r>
                      <a:endParaRPr lang="en-US" sz="2000" dirty="0">
                        <a:latin typeface="Arial" panose="020B0604020202020204" pitchFamily="34" charset="0"/>
                        <a:cs typeface="Arial" panose="020B0604020202020204" pitchFamily="34" charset="0"/>
                      </a:endParaRPr>
                    </a:p>
                  </a:txBody>
                  <a:tcPr/>
                </a:tc>
                <a:tc>
                  <a:txBody>
                    <a:bodyPr/>
                    <a:lstStyle/>
                    <a:p>
                      <a:endParaRPr lang="en-US" sz="2000" dirty="0">
                        <a:latin typeface="Arial" panose="020B0604020202020204" pitchFamily="34" charset="0"/>
                        <a:cs typeface="Arial" panose="020B0604020202020204" pitchFamily="34" charset="0"/>
                      </a:endParaRPr>
                    </a:p>
                  </a:txBody>
                  <a:tcPr/>
                </a:tc>
              </a:tr>
              <a:tr h="370840">
                <a:tc>
                  <a:txBody>
                    <a:bodyPr/>
                    <a:lstStyle/>
                    <a:p>
                      <a:r>
                        <a:rPr lang="en-US" sz="2000" dirty="0" smtClean="0">
                          <a:latin typeface="Arial" panose="020B0604020202020204" pitchFamily="34" charset="0"/>
                          <a:cs typeface="Arial" panose="020B0604020202020204" pitchFamily="34" charset="0"/>
                        </a:rPr>
                        <a:t>Garden Counts</a:t>
                      </a:r>
                      <a:endParaRPr lang="en-US" sz="2000" dirty="0">
                        <a:latin typeface="Arial" panose="020B0604020202020204" pitchFamily="34" charset="0"/>
                        <a:cs typeface="Arial" panose="020B0604020202020204" pitchFamily="34" charset="0"/>
                      </a:endParaRPr>
                    </a:p>
                  </a:txBody>
                  <a:tcPr/>
                </a:tc>
                <a:tc>
                  <a:txBody>
                    <a:bodyPr/>
                    <a:lstStyle/>
                    <a:p>
                      <a:r>
                        <a:rPr lang="en-US" sz="2000" dirty="0" smtClean="0">
                          <a:latin typeface="Arial" panose="020B0604020202020204" pitchFamily="34" charset="0"/>
                          <a:cs typeface="Arial" panose="020B0604020202020204" pitchFamily="34" charset="0"/>
                        </a:rPr>
                        <a:t>Garden maintenance</a:t>
                      </a:r>
                      <a:endParaRPr lang="en-US" sz="2000" dirty="0">
                        <a:latin typeface="Arial" panose="020B0604020202020204" pitchFamily="34" charset="0"/>
                        <a:cs typeface="Arial" panose="020B0604020202020204" pitchFamily="34" charset="0"/>
                      </a:endParaRPr>
                    </a:p>
                  </a:txBody>
                  <a:tcPr/>
                </a:tc>
              </a:tr>
              <a:tr h="370840">
                <a:tc>
                  <a:txBody>
                    <a:bodyPr/>
                    <a:lstStyle/>
                    <a:p>
                      <a:r>
                        <a:rPr lang="en-US" sz="2000" dirty="0" smtClean="0">
                          <a:latin typeface="Arial" panose="020B0604020202020204" pitchFamily="34" charset="0"/>
                          <a:cs typeface="Arial" panose="020B0604020202020204" pitchFamily="34" charset="0"/>
                        </a:rPr>
                        <a:t>Containment Counts</a:t>
                      </a:r>
                      <a:endParaRPr lang="en-US" sz="2000" dirty="0">
                        <a:latin typeface="Arial" panose="020B0604020202020204" pitchFamily="34" charset="0"/>
                        <a:cs typeface="Arial" panose="020B0604020202020204" pitchFamily="34" charset="0"/>
                      </a:endParaRPr>
                    </a:p>
                  </a:txBody>
                  <a:tcPr/>
                </a:tc>
                <a:tc>
                  <a:txBody>
                    <a:bodyPr/>
                    <a:lstStyle/>
                    <a:p>
                      <a:r>
                        <a:rPr lang="en-US" sz="2000" dirty="0" smtClean="0">
                          <a:latin typeface="Arial" panose="020B0604020202020204" pitchFamily="34" charset="0"/>
                          <a:cs typeface="Arial" panose="020B0604020202020204" pitchFamily="34" charset="0"/>
                        </a:rPr>
                        <a:t>Containment</a:t>
                      </a:r>
                      <a:r>
                        <a:rPr lang="en-US" sz="2000" baseline="0" dirty="0" smtClean="0">
                          <a:latin typeface="Arial" panose="020B0604020202020204" pitchFamily="34" charset="0"/>
                          <a:cs typeface="Arial" panose="020B0604020202020204" pitchFamily="34" charset="0"/>
                        </a:rPr>
                        <a:t> maintenance</a:t>
                      </a:r>
                      <a:endParaRPr lang="en-US" sz="2000" dirty="0">
                        <a:latin typeface="Arial" panose="020B0604020202020204" pitchFamily="34" charset="0"/>
                        <a:cs typeface="Arial" panose="020B0604020202020204" pitchFamily="34" charset="0"/>
                      </a:endParaRPr>
                    </a:p>
                  </a:txBody>
                  <a:tcPr/>
                </a:tc>
              </a:tr>
              <a:tr h="370840">
                <a:tc>
                  <a:txBody>
                    <a:bodyPr/>
                    <a:lstStyle/>
                    <a:p>
                      <a:endParaRPr lang="en-US" sz="2000">
                        <a:latin typeface="Arial" panose="020B0604020202020204" pitchFamily="34" charset="0"/>
                        <a:cs typeface="Arial" panose="020B0604020202020204" pitchFamily="34" charset="0"/>
                      </a:endParaRPr>
                    </a:p>
                  </a:txBody>
                  <a:tcPr/>
                </a:tc>
                <a:tc>
                  <a:txBody>
                    <a:bodyPr/>
                    <a:lstStyle/>
                    <a:p>
                      <a:r>
                        <a:rPr lang="en-US" sz="2000" dirty="0" smtClean="0">
                          <a:latin typeface="Arial" panose="020B0604020202020204" pitchFamily="34" charset="0"/>
                          <a:cs typeface="Arial" panose="020B0604020202020204" pitchFamily="34" charset="0"/>
                        </a:rPr>
                        <a:t>Seed Release and Recruitment</a:t>
                      </a:r>
                      <a:endParaRPr lang="en-US" sz="2000" dirty="0">
                        <a:latin typeface="Arial" panose="020B0604020202020204" pitchFamily="34" charset="0"/>
                        <a:cs typeface="Arial" panose="020B0604020202020204" pitchFamily="34" charset="0"/>
                      </a:endParaRPr>
                    </a:p>
                  </a:txBody>
                  <a:tcPr/>
                </a:tc>
              </a:tr>
              <a:tr h="370840">
                <a:tc>
                  <a:txBody>
                    <a:bodyPr/>
                    <a:lstStyle/>
                    <a:p>
                      <a:endParaRPr lang="en-US" sz="2000" dirty="0">
                        <a:latin typeface="Arial" panose="020B0604020202020204" pitchFamily="34" charset="0"/>
                        <a:cs typeface="Arial" panose="020B0604020202020204" pitchFamily="34" charset="0"/>
                      </a:endParaRPr>
                    </a:p>
                  </a:txBody>
                  <a:tcPr/>
                </a:tc>
                <a:tc>
                  <a:txBody>
                    <a:bodyPr/>
                    <a:lstStyle/>
                    <a:p>
                      <a:r>
                        <a:rPr lang="en-US" sz="2000" dirty="0" smtClean="0">
                          <a:latin typeface="Arial" panose="020B0604020202020204" pitchFamily="34" charset="0"/>
                          <a:cs typeface="Arial" panose="020B0604020202020204" pitchFamily="34" charset="0"/>
                        </a:rPr>
                        <a:t>Weevil Counts</a:t>
                      </a:r>
                      <a:endParaRPr lang="en-US" sz="20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23962168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216" y="1009175"/>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60221" y="281577"/>
            <a:ext cx="8233352" cy="6259725"/>
          </a:xfrm>
          <a:prstGeom prst="rect">
            <a:avLst/>
          </a:prstGeom>
        </p:spPr>
      </p:pic>
      <p:sp>
        <p:nvSpPr>
          <p:cNvPr id="4" name="TextBox 3"/>
          <p:cNvSpPr txBox="1"/>
          <p:nvPr/>
        </p:nvSpPr>
        <p:spPr>
          <a:xfrm>
            <a:off x="8712094" y="642186"/>
            <a:ext cx="3359889" cy="5324535"/>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Size categories are used in monitoring wild, garden, containment, and recruitment GAP populations.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Monitoring wild population will let us assess our progress; success will mean greater numbers of GAPs in the wild, but also more large and very large GAPs – sign of healthy population and more ecologically important with increasing size (phytotelmata, nutrient flows, water availability).</a:t>
            </a:r>
          </a:p>
        </p:txBody>
      </p:sp>
    </p:spTree>
    <p:extLst>
      <p:ext uri="{BB962C8B-B14F-4D97-AF65-F5344CB8AC3E}">
        <p14:creationId xmlns:p14="http://schemas.microsoft.com/office/powerpoint/2010/main" val="39621742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216" y="1009175"/>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60221" y="281577"/>
            <a:ext cx="8233352" cy="6259725"/>
          </a:xfrm>
          <a:prstGeom prst="rect">
            <a:avLst/>
          </a:prstGeom>
        </p:spPr>
      </p:pic>
      <p:sp>
        <p:nvSpPr>
          <p:cNvPr id="4" name="TextBox 3"/>
          <p:cNvSpPr txBox="1"/>
          <p:nvPr/>
        </p:nvSpPr>
        <p:spPr>
          <a:xfrm>
            <a:off x="8699984" y="783660"/>
            <a:ext cx="3359889" cy="4708981"/>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Medium GAPs or larger can produce an inflorescence and release seed; size may have an affect on seed output or viability.</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By monitoring the recruits, tiny, and small plants we can make assessments about their survival and methods of propagation.</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Overall organization of Garden or Containment conditions.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49515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778892"/>
            <a:ext cx="12192000" cy="2677656"/>
          </a:xfrm>
          <a:prstGeom prst="rect">
            <a:avLst/>
          </a:prstGeom>
          <a:noFill/>
        </p:spPr>
        <p:txBody>
          <a:bodyPr wrap="square" rtlCol="0">
            <a:spAutoFit/>
          </a:bodyPr>
          <a:lstStyle/>
          <a:p>
            <a:pPr algn="ctr">
              <a:spcAft>
                <a:spcPts val="600"/>
              </a:spcAft>
            </a:pPr>
            <a:r>
              <a:rPr lang="en-US" sz="3600" b="1" dirty="0">
                <a:latin typeface="Arial" panose="020B0604020202020204" pitchFamily="34" charset="0"/>
                <a:cs typeface="Arial" panose="020B0604020202020204" pitchFamily="34" charset="0"/>
              </a:rPr>
              <a:t>Wild GAP Counts in </a:t>
            </a:r>
            <a:r>
              <a:rPr lang="en-US" sz="3600" b="1" dirty="0" smtClean="0">
                <a:latin typeface="Arial" panose="020B0604020202020204" pitchFamily="34" charset="0"/>
                <a:cs typeface="Arial" panose="020B0604020202020204" pitchFamily="34" charset="0"/>
              </a:rPr>
              <a:t>Mapped Areas</a:t>
            </a:r>
            <a:endParaRPr lang="en-US" sz="3600" dirty="0" smtClean="0">
              <a:latin typeface="Arial" panose="020B0604020202020204" pitchFamily="34" charset="0"/>
              <a:cs typeface="Arial" panose="020B0604020202020204" pitchFamily="34" charset="0"/>
            </a:endParaRPr>
          </a:p>
          <a:p>
            <a:pPr algn="ctr">
              <a:spcAft>
                <a:spcPts val="600"/>
              </a:spcAft>
            </a:pPr>
            <a:r>
              <a:rPr lang="en-US" sz="2800" dirty="0" smtClean="0">
                <a:latin typeface="Arial" panose="020B0604020202020204" pitchFamily="34" charset="0"/>
                <a:cs typeface="Arial" panose="020B0604020202020204" pitchFamily="34" charset="0"/>
              </a:rPr>
              <a:t>Method based on research used at</a:t>
            </a:r>
          </a:p>
          <a:p>
            <a:pPr algn="ctr">
              <a:spcAft>
                <a:spcPts val="600"/>
              </a:spcAft>
            </a:pPr>
            <a:r>
              <a:rPr lang="en-US" sz="2800" dirty="0" smtClean="0">
                <a:latin typeface="Arial" panose="020B0604020202020204" pitchFamily="34" charset="0"/>
                <a:cs typeface="Arial" panose="020B0604020202020204" pitchFamily="34" charset="0"/>
              </a:rPr>
              <a:t>Myakka River State Park</a:t>
            </a:r>
          </a:p>
          <a:p>
            <a:pPr algn="ctr">
              <a:spcAft>
                <a:spcPts val="600"/>
              </a:spcAft>
            </a:pPr>
            <a:r>
              <a:rPr lang="en-US" sz="2800" dirty="0" smtClean="0">
                <a:latin typeface="Arial" panose="020B0604020202020204" pitchFamily="34" charset="0"/>
                <a:cs typeface="Arial" panose="020B0604020202020204" pitchFamily="34" charset="0"/>
              </a:rPr>
              <a:t>and</a:t>
            </a:r>
          </a:p>
          <a:p>
            <a:pPr algn="ctr">
              <a:spcAft>
                <a:spcPts val="600"/>
              </a:spcAft>
            </a:pPr>
            <a:r>
              <a:rPr lang="en-US" sz="2800" dirty="0" smtClean="0">
                <a:latin typeface="Arial" panose="020B0604020202020204" pitchFamily="34" charset="0"/>
                <a:cs typeface="Arial" panose="020B0604020202020204" pitchFamily="34" charset="0"/>
              </a:rPr>
              <a:t>Enchanted Forest Sanctuary</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3125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2337" y="829993"/>
            <a:ext cx="3445921" cy="5732585"/>
          </a:xfrm>
          <a:prstGeom prst="rect">
            <a:avLst/>
          </a:prstGeom>
        </p:spPr>
      </p:pic>
      <p:pic>
        <p:nvPicPr>
          <p:cNvPr id="6" name="Picture 5"/>
          <p:cNvPicPr>
            <a:picLocks noChangeAspect="1"/>
          </p:cNvPicPr>
          <p:nvPr/>
        </p:nvPicPr>
        <p:blipFill>
          <a:blip r:embed="rId3"/>
          <a:stretch>
            <a:fillRect/>
          </a:stretch>
        </p:blipFill>
        <p:spPr>
          <a:xfrm>
            <a:off x="4153730" y="823922"/>
            <a:ext cx="7663130" cy="5747347"/>
          </a:xfrm>
          <a:prstGeom prst="rect">
            <a:avLst/>
          </a:prstGeom>
        </p:spPr>
      </p:pic>
      <p:sp>
        <p:nvSpPr>
          <p:cNvPr id="5" name="TextBox 4"/>
          <p:cNvSpPr txBox="1"/>
          <p:nvPr/>
        </p:nvSpPr>
        <p:spPr>
          <a:xfrm>
            <a:off x="579547" y="122129"/>
            <a:ext cx="7765961" cy="707886"/>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Monitoring wild GAPs using transects: </a:t>
            </a:r>
          </a:p>
          <a:p>
            <a:r>
              <a:rPr lang="en-US" sz="2000" dirty="0" smtClean="0">
                <a:latin typeface="Arial" panose="020B0604020202020204" pitchFamily="34" charset="0"/>
                <a:cs typeface="Arial" panose="020B0604020202020204" pitchFamily="34" charset="0"/>
              </a:rPr>
              <a:t>Based on research started in </a:t>
            </a:r>
            <a:r>
              <a:rPr lang="en-US" sz="2000" b="1" dirty="0" smtClean="0">
                <a:latin typeface="Arial" panose="020B0604020202020204" pitchFamily="34" charset="0"/>
                <a:cs typeface="Arial" panose="020B0604020202020204" pitchFamily="34" charset="0"/>
              </a:rPr>
              <a:t>Myakka River State Park </a:t>
            </a:r>
            <a:r>
              <a:rPr lang="en-US" sz="2000" dirty="0" smtClean="0">
                <a:latin typeface="Arial" panose="020B0604020202020204" pitchFamily="34" charset="0"/>
                <a:cs typeface="Arial" panose="020B0604020202020204" pitchFamily="34" charset="0"/>
              </a:rPr>
              <a:t>in 2001.</a:t>
            </a:r>
          </a:p>
        </p:txBody>
      </p:sp>
    </p:spTree>
    <p:extLst>
      <p:ext uri="{BB962C8B-B14F-4D97-AF65-F5344CB8AC3E}">
        <p14:creationId xmlns:p14="http://schemas.microsoft.com/office/powerpoint/2010/main" val="25826948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2846" y="1041422"/>
            <a:ext cx="8489334" cy="5528678"/>
          </a:xfrm>
          <a:prstGeom prst="rect">
            <a:avLst/>
          </a:prstGeom>
        </p:spPr>
      </p:pic>
      <p:sp>
        <p:nvSpPr>
          <p:cNvPr id="3" name="TextBox 2"/>
          <p:cNvSpPr txBox="1"/>
          <p:nvPr/>
        </p:nvSpPr>
        <p:spPr>
          <a:xfrm>
            <a:off x="498588" y="321973"/>
            <a:ext cx="5666723" cy="677108"/>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Myakka River State Park</a:t>
            </a:r>
          </a:p>
          <a:p>
            <a:r>
              <a:rPr lang="en-US" dirty="0" smtClean="0">
                <a:latin typeface="Arial" panose="020B0604020202020204" pitchFamily="34" charset="0"/>
                <a:cs typeface="Arial" panose="020B0604020202020204" pitchFamily="34" charset="0"/>
              </a:rPr>
              <a:t>Using transects to map and monitor bromeliads.</a:t>
            </a:r>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5671622" y="389599"/>
            <a:ext cx="6229064" cy="4671798"/>
          </a:xfrm>
          <a:prstGeom prst="rect">
            <a:avLst/>
          </a:prstGeom>
        </p:spPr>
      </p:pic>
    </p:spTree>
    <p:extLst>
      <p:ext uri="{BB962C8B-B14F-4D97-AF65-F5344CB8AC3E}">
        <p14:creationId xmlns:p14="http://schemas.microsoft.com/office/powerpoint/2010/main" val="33065162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243" y="92766"/>
            <a:ext cx="9370487" cy="6719168"/>
          </a:xfrm>
          <a:prstGeom prst="rect">
            <a:avLst/>
          </a:prstGeom>
        </p:spPr>
      </p:pic>
      <p:pic>
        <p:nvPicPr>
          <p:cNvPr id="2" name="Picture 1"/>
          <p:cNvPicPr>
            <a:picLocks noChangeAspect="1"/>
          </p:cNvPicPr>
          <p:nvPr/>
        </p:nvPicPr>
        <p:blipFill>
          <a:blip r:embed="rId3"/>
          <a:stretch>
            <a:fillRect/>
          </a:stretch>
        </p:blipFill>
        <p:spPr>
          <a:xfrm>
            <a:off x="9646341" y="4437968"/>
            <a:ext cx="2425950" cy="2373966"/>
          </a:xfrm>
          <a:prstGeom prst="rect">
            <a:avLst/>
          </a:prstGeom>
        </p:spPr>
      </p:pic>
      <p:sp>
        <p:nvSpPr>
          <p:cNvPr id="5" name="TextBox 4"/>
          <p:cNvSpPr txBox="1"/>
          <p:nvPr/>
        </p:nvSpPr>
        <p:spPr>
          <a:xfrm>
            <a:off x="9491730" y="231820"/>
            <a:ext cx="2694712" cy="3970318"/>
          </a:xfrm>
          <a:prstGeom prst="rect">
            <a:avLst/>
          </a:prstGeom>
          <a:noFill/>
        </p:spPr>
        <p:txBody>
          <a:bodyPr wrap="none" rtlCol="0">
            <a:spAutoFit/>
          </a:bodyPr>
          <a:lstStyle/>
          <a:p>
            <a:r>
              <a:rPr lang="en-US" dirty="0" smtClean="0"/>
              <a:t>Natural Area: </a:t>
            </a:r>
          </a:p>
          <a:p>
            <a:r>
              <a:rPr lang="en-US" dirty="0" smtClean="0"/>
              <a:t>Myakka River State Park</a:t>
            </a:r>
            <a:endParaRPr lang="en-US" dirty="0"/>
          </a:p>
          <a:p>
            <a:r>
              <a:rPr lang="en-US" dirty="0" smtClean="0"/>
              <a:t>(MRSP)</a:t>
            </a:r>
          </a:p>
          <a:p>
            <a:endParaRPr lang="en-US" dirty="0" smtClean="0"/>
          </a:p>
          <a:p>
            <a:r>
              <a:rPr lang="en-US" dirty="0" smtClean="0"/>
              <a:t>Area: </a:t>
            </a:r>
          </a:p>
          <a:p>
            <a:r>
              <a:rPr lang="en-US" dirty="0" smtClean="0"/>
              <a:t>Clay Gully North River Park</a:t>
            </a:r>
            <a:endParaRPr lang="en-US" dirty="0"/>
          </a:p>
          <a:p>
            <a:r>
              <a:rPr lang="en-US" dirty="0" smtClean="0"/>
              <a:t>(CGNRP)</a:t>
            </a:r>
          </a:p>
          <a:p>
            <a:endParaRPr lang="en-US" dirty="0" smtClean="0"/>
          </a:p>
          <a:p>
            <a:r>
              <a:rPr lang="en-US" dirty="0" smtClean="0"/>
              <a:t>Section: S-4</a:t>
            </a:r>
          </a:p>
          <a:p>
            <a:endParaRPr lang="en-US" dirty="0" smtClean="0"/>
          </a:p>
          <a:p>
            <a:r>
              <a:rPr lang="en-US" dirty="0" smtClean="0"/>
              <a:t>Host Plant Area:</a:t>
            </a:r>
          </a:p>
          <a:p>
            <a:r>
              <a:rPr lang="en-US" dirty="0" smtClean="0"/>
              <a:t>HPA-7</a:t>
            </a:r>
          </a:p>
          <a:p>
            <a:r>
              <a:rPr lang="en-US" dirty="0" smtClean="0"/>
              <a:t>Host plants: </a:t>
            </a:r>
          </a:p>
          <a:p>
            <a:r>
              <a:rPr lang="en-US" dirty="0" smtClean="0"/>
              <a:t>hp048, hp048.1, hp049</a:t>
            </a:r>
          </a:p>
        </p:txBody>
      </p:sp>
    </p:spTree>
    <p:extLst>
      <p:ext uri="{BB962C8B-B14F-4D97-AF65-F5344CB8AC3E}">
        <p14:creationId xmlns:p14="http://schemas.microsoft.com/office/powerpoint/2010/main" val="41089915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2164" y="2929137"/>
            <a:ext cx="2743205" cy="3717043"/>
          </a:xfrm>
          <a:prstGeom prst="rect">
            <a:avLst/>
          </a:prstGeom>
        </p:spPr>
      </p:pic>
      <p:pic>
        <p:nvPicPr>
          <p:cNvPr id="4" name="Picture 3"/>
          <p:cNvPicPr>
            <a:picLocks noChangeAspect="1"/>
          </p:cNvPicPr>
          <p:nvPr/>
        </p:nvPicPr>
        <p:blipFill>
          <a:blip r:embed="rId3"/>
          <a:stretch>
            <a:fillRect/>
          </a:stretch>
        </p:blipFill>
        <p:spPr>
          <a:xfrm>
            <a:off x="5197774" y="3487009"/>
            <a:ext cx="2320995" cy="3184929"/>
          </a:xfrm>
          <a:prstGeom prst="rect">
            <a:avLst/>
          </a:prstGeom>
        </p:spPr>
      </p:pic>
      <p:pic>
        <p:nvPicPr>
          <p:cNvPr id="6" name="Picture 5"/>
          <p:cNvPicPr>
            <a:picLocks noChangeAspect="1"/>
          </p:cNvPicPr>
          <p:nvPr/>
        </p:nvPicPr>
        <p:blipFill>
          <a:blip r:embed="rId4"/>
          <a:stretch>
            <a:fillRect/>
          </a:stretch>
        </p:blipFill>
        <p:spPr>
          <a:xfrm>
            <a:off x="7959614" y="176019"/>
            <a:ext cx="1349635" cy="1678539"/>
          </a:xfrm>
          <a:prstGeom prst="rect">
            <a:avLst/>
          </a:prstGeom>
        </p:spPr>
      </p:pic>
      <p:pic>
        <p:nvPicPr>
          <p:cNvPr id="7" name="Picture 6"/>
          <p:cNvPicPr>
            <a:picLocks noChangeAspect="1"/>
          </p:cNvPicPr>
          <p:nvPr/>
        </p:nvPicPr>
        <p:blipFill>
          <a:blip r:embed="rId5"/>
          <a:stretch>
            <a:fillRect/>
          </a:stretch>
        </p:blipFill>
        <p:spPr>
          <a:xfrm>
            <a:off x="7636514" y="3262706"/>
            <a:ext cx="2743197" cy="2061969"/>
          </a:xfrm>
          <a:prstGeom prst="rect">
            <a:avLst/>
          </a:prstGeom>
        </p:spPr>
      </p:pic>
      <p:pic>
        <p:nvPicPr>
          <p:cNvPr id="8" name="Picture 7"/>
          <p:cNvPicPr>
            <a:picLocks noChangeAspect="1"/>
          </p:cNvPicPr>
          <p:nvPr/>
        </p:nvPicPr>
        <p:blipFill>
          <a:blip r:embed="rId6"/>
          <a:stretch>
            <a:fillRect/>
          </a:stretch>
        </p:blipFill>
        <p:spPr>
          <a:xfrm>
            <a:off x="7605970" y="1948053"/>
            <a:ext cx="735631" cy="1195400"/>
          </a:xfrm>
          <a:prstGeom prst="rect">
            <a:avLst/>
          </a:prstGeom>
        </p:spPr>
      </p:pic>
      <p:pic>
        <p:nvPicPr>
          <p:cNvPr id="9" name="Picture 8"/>
          <p:cNvPicPr>
            <a:picLocks noChangeAspect="1"/>
          </p:cNvPicPr>
          <p:nvPr/>
        </p:nvPicPr>
        <p:blipFill>
          <a:blip r:embed="rId7"/>
          <a:stretch>
            <a:fillRect/>
          </a:stretch>
        </p:blipFill>
        <p:spPr>
          <a:xfrm>
            <a:off x="2947833" y="150260"/>
            <a:ext cx="2175170" cy="2657333"/>
          </a:xfrm>
          <a:prstGeom prst="rect">
            <a:avLst/>
          </a:prstGeom>
        </p:spPr>
      </p:pic>
      <p:pic>
        <p:nvPicPr>
          <p:cNvPr id="10" name="Picture 9"/>
          <p:cNvPicPr>
            <a:picLocks noChangeAspect="1"/>
          </p:cNvPicPr>
          <p:nvPr/>
        </p:nvPicPr>
        <p:blipFill>
          <a:blip r:embed="rId8"/>
          <a:stretch>
            <a:fillRect/>
          </a:stretch>
        </p:blipFill>
        <p:spPr>
          <a:xfrm>
            <a:off x="1670659" y="194355"/>
            <a:ext cx="1071158" cy="1245934"/>
          </a:xfrm>
          <a:prstGeom prst="rect">
            <a:avLst/>
          </a:prstGeom>
        </p:spPr>
      </p:pic>
      <p:pic>
        <p:nvPicPr>
          <p:cNvPr id="11" name="Picture 10"/>
          <p:cNvPicPr>
            <a:picLocks noChangeAspect="1"/>
          </p:cNvPicPr>
          <p:nvPr/>
        </p:nvPicPr>
        <p:blipFill>
          <a:blip r:embed="rId9"/>
          <a:stretch>
            <a:fillRect/>
          </a:stretch>
        </p:blipFill>
        <p:spPr>
          <a:xfrm>
            <a:off x="9436115" y="150261"/>
            <a:ext cx="2391296" cy="3005063"/>
          </a:xfrm>
          <a:prstGeom prst="rect">
            <a:avLst/>
          </a:prstGeom>
        </p:spPr>
      </p:pic>
      <p:pic>
        <p:nvPicPr>
          <p:cNvPr id="12" name="Picture 11"/>
          <p:cNvPicPr>
            <a:picLocks noChangeAspect="1"/>
          </p:cNvPicPr>
          <p:nvPr/>
        </p:nvPicPr>
        <p:blipFill>
          <a:blip r:embed="rId10"/>
          <a:stretch>
            <a:fillRect/>
          </a:stretch>
        </p:blipFill>
        <p:spPr>
          <a:xfrm>
            <a:off x="8418426" y="1948053"/>
            <a:ext cx="878971" cy="1195400"/>
          </a:xfrm>
          <a:prstGeom prst="rect">
            <a:avLst/>
          </a:prstGeom>
        </p:spPr>
      </p:pic>
      <p:pic>
        <p:nvPicPr>
          <p:cNvPr id="13" name="Picture 12"/>
          <p:cNvPicPr>
            <a:picLocks noChangeAspect="1"/>
          </p:cNvPicPr>
          <p:nvPr/>
        </p:nvPicPr>
        <p:blipFill>
          <a:blip r:embed="rId11"/>
          <a:stretch>
            <a:fillRect/>
          </a:stretch>
        </p:blipFill>
        <p:spPr>
          <a:xfrm>
            <a:off x="10443449" y="5041219"/>
            <a:ext cx="1559185" cy="1756682"/>
          </a:xfrm>
          <a:prstGeom prst="rect">
            <a:avLst/>
          </a:prstGeom>
        </p:spPr>
      </p:pic>
      <p:pic>
        <p:nvPicPr>
          <p:cNvPr id="14" name="Picture 13"/>
          <p:cNvPicPr>
            <a:picLocks noChangeAspect="1"/>
          </p:cNvPicPr>
          <p:nvPr/>
        </p:nvPicPr>
        <p:blipFill>
          <a:blip r:embed="rId12"/>
          <a:stretch>
            <a:fillRect/>
          </a:stretch>
        </p:blipFill>
        <p:spPr>
          <a:xfrm>
            <a:off x="10443449" y="3273055"/>
            <a:ext cx="1559185" cy="1691716"/>
          </a:xfrm>
          <a:prstGeom prst="rect">
            <a:avLst/>
          </a:prstGeom>
        </p:spPr>
      </p:pic>
      <p:pic>
        <p:nvPicPr>
          <p:cNvPr id="15" name="Picture 14"/>
          <p:cNvPicPr>
            <a:picLocks noChangeAspect="1"/>
          </p:cNvPicPr>
          <p:nvPr/>
        </p:nvPicPr>
        <p:blipFill>
          <a:blip r:embed="rId13"/>
          <a:stretch>
            <a:fillRect/>
          </a:stretch>
        </p:blipFill>
        <p:spPr>
          <a:xfrm>
            <a:off x="5223084" y="176018"/>
            <a:ext cx="2636449" cy="1678539"/>
          </a:xfrm>
          <a:prstGeom prst="rect">
            <a:avLst/>
          </a:prstGeom>
        </p:spPr>
      </p:pic>
      <p:pic>
        <p:nvPicPr>
          <p:cNvPr id="16" name="Picture 15"/>
          <p:cNvPicPr>
            <a:picLocks noChangeAspect="1"/>
          </p:cNvPicPr>
          <p:nvPr/>
        </p:nvPicPr>
        <p:blipFill>
          <a:blip r:embed="rId14"/>
          <a:stretch>
            <a:fillRect/>
          </a:stretch>
        </p:blipFill>
        <p:spPr>
          <a:xfrm>
            <a:off x="7636514" y="5485405"/>
            <a:ext cx="1583610" cy="1159167"/>
          </a:xfrm>
          <a:prstGeom prst="rect">
            <a:avLst/>
          </a:prstGeom>
        </p:spPr>
      </p:pic>
      <p:pic>
        <p:nvPicPr>
          <p:cNvPr id="17" name="Picture 16"/>
          <p:cNvPicPr>
            <a:picLocks noChangeAspect="1"/>
          </p:cNvPicPr>
          <p:nvPr/>
        </p:nvPicPr>
        <p:blipFill>
          <a:blip r:embed="rId15"/>
          <a:stretch>
            <a:fillRect/>
          </a:stretch>
        </p:blipFill>
        <p:spPr>
          <a:xfrm>
            <a:off x="9319107" y="5476359"/>
            <a:ext cx="1047725" cy="1168213"/>
          </a:xfrm>
          <a:prstGeom prst="rect">
            <a:avLst/>
          </a:prstGeom>
        </p:spPr>
      </p:pic>
      <p:pic>
        <p:nvPicPr>
          <p:cNvPr id="18" name="Picture 17"/>
          <p:cNvPicPr>
            <a:picLocks noChangeAspect="1"/>
          </p:cNvPicPr>
          <p:nvPr/>
        </p:nvPicPr>
        <p:blipFill>
          <a:blip r:embed="rId16"/>
          <a:stretch>
            <a:fillRect/>
          </a:stretch>
        </p:blipFill>
        <p:spPr>
          <a:xfrm>
            <a:off x="592454" y="1478926"/>
            <a:ext cx="974603" cy="1299421"/>
          </a:xfrm>
          <a:prstGeom prst="rect">
            <a:avLst/>
          </a:prstGeom>
        </p:spPr>
      </p:pic>
      <p:pic>
        <p:nvPicPr>
          <p:cNvPr id="19" name="Picture 18"/>
          <p:cNvPicPr>
            <a:picLocks noChangeAspect="1"/>
          </p:cNvPicPr>
          <p:nvPr/>
        </p:nvPicPr>
        <p:blipFill>
          <a:blip r:embed="rId17"/>
          <a:stretch>
            <a:fillRect/>
          </a:stretch>
        </p:blipFill>
        <p:spPr>
          <a:xfrm>
            <a:off x="1670659" y="1510530"/>
            <a:ext cx="1071157" cy="1261970"/>
          </a:xfrm>
          <a:prstGeom prst="rect">
            <a:avLst/>
          </a:prstGeom>
        </p:spPr>
      </p:pic>
      <p:pic>
        <p:nvPicPr>
          <p:cNvPr id="20" name="Picture 19"/>
          <p:cNvPicPr>
            <a:picLocks noChangeAspect="1"/>
          </p:cNvPicPr>
          <p:nvPr/>
        </p:nvPicPr>
        <p:blipFill>
          <a:blip r:embed="rId18"/>
          <a:stretch>
            <a:fillRect/>
          </a:stretch>
        </p:blipFill>
        <p:spPr>
          <a:xfrm>
            <a:off x="3131504" y="2929137"/>
            <a:ext cx="1967287" cy="3718864"/>
          </a:xfrm>
          <a:prstGeom prst="rect">
            <a:avLst/>
          </a:prstGeom>
        </p:spPr>
      </p:pic>
      <p:pic>
        <p:nvPicPr>
          <p:cNvPr id="21" name="Picture 20"/>
          <p:cNvPicPr>
            <a:picLocks noChangeAspect="1"/>
          </p:cNvPicPr>
          <p:nvPr/>
        </p:nvPicPr>
        <p:blipFill>
          <a:blip r:embed="rId19"/>
          <a:stretch>
            <a:fillRect/>
          </a:stretch>
        </p:blipFill>
        <p:spPr>
          <a:xfrm>
            <a:off x="592454" y="194355"/>
            <a:ext cx="984519" cy="1208470"/>
          </a:xfrm>
          <a:prstGeom prst="rect">
            <a:avLst/>
          </a:prstGeom>
        </p:spPr>
      </p:pic>
      <p:pic>
        <p:nvPicPr>
          <p:cNvPr id="3" name="Picture 2"/>
          <p:cNvPicPr>
            <a:picLocks noChangeAspect="1"/>
          </p:cNvPicPr>
          <p:nvPr/>
        </p:nvPicPr>
        <p:blipFill>
          <a:blip r:embed="rId20"/>
          <a:stretch>
            <a:fillRect/>
          </a:stretch>
        </p:blipFill>
        <p:spPr>
          <a:xfrm>
            <a:off x="5192219" y="1906074"/>
            <a:ext cx="2326550" cy="1515166"/>
          </a:xfrm>
          <a:prstGeom prst="rect">
            <a:avLst/>
          </a:prstGeom>
        </p:spPr>
      </p:pic>
    </p:spTree>
    <p:extLst>
      <p:ext uri="{BB962C8B-B14F-4D97-AF65-F5344CB8AC3E}">
        <p14:creationId xmlns:p14="http://schemas.microsoft.com/office/powerpoint/2010/main" val="42535618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1361" y="5316740"/>
            <a:ext cx="1630362" cy="1204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930" y="562971"/>
            <a:ext cx="4191000" cy="535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8" name="TextBox 2"/>
          <p:cNvSpPr txBox="1">
            <a:spLocks noChangeArrowheads="1"/>
          </p:cNvSpPr>
          <p:nvPr/>
        </p:nvSpPr>
        <p:spPr bwMode="auto">
          <a:xfrm>
            <a:off x="4888718" y="562971"/>
            <a:ext cx="7004145"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latin typeface="Times New Roman" panose="02020603050405020304" pitchFamily="18" charset="0"/>
                <a:cs typeface="Times New Roman" panose="02020603050405020304" pitchFamily="18" charset="0"/>
              </a:rPr>
              <a:t>Mexican bromeliad weevil</a:t>
            </a:r>
          </a:p>
          <a:p>
            <a:pPr eaLnBrk="1" hangingPunct="1">
              <a:spcBef>
                <a:spcPct val="0"/>
              </a:spcBef>
              <a:buFontTx/>
              <a:buNone/>
            </a:pPr>
            <a:r>
              <a:rPr lang="en-US" altLang="en-US" sz="1800" b="1" dirty="0">
                <a:latin typeface="Arial" panose="020B0604020202020204" pitchFamily="34" charset="0"/>
                <a:cs typeface="Arial" panose="020B0604020202020204" pitchFamily="34" charset="0"/>
              </a:rPr>
              <a:t>1.0 – 1.5 cm </a:t>
            </a:r>
            <a:r>
              <a:rPr lang="en-US" altLang="en-US" sz="1800" b="1" dirty="0" smtClean="0">
                <a:latin typeface="Arial" panose="020B0604020202020204" pitchFamily="34" charset="0"/>
                <a:cs typeface="Arial" panose="020B0604020202020204" pitchFamily="34" charset="0"/>
              </a:rPr>
              <a:t>long, black </a:t>
            </a:r>
            <a:r>
              <a:rPr lang="en-US" altLang="en-US" sz="1800" b="1" dirty="0">
                <a:latin typeface="Arial" panose="020B0604020202020204" pitchFamily="34" charset="0"/>
                <a:cs typeface="Arial" panose="020B0604020202020204" pitchFamily="34" charset="0"/>
              </a:rPr>
              <a:t>with stripe across elytra.</a:t>
            </a:r>
          </a:p>
          <a:p>
            <a:pPr eaLnBrk="1" hangingPunct="1">
              <a:spcBef>
                <a:spcPct val="0"/>
              </a:spcBef>
              <a:buFontTx/>
              <a:buNone/>
            </a:pPr>
            <a:endParaRPr lang="en-US" altLang="en-US" sz="1800" b="1" dirty="0">
              <a:latin typeface="Arial" panose="020B0604020202020204" pitchFamily="34" charset="0"/>
              <a:cs typeface="Arial" panose="020B0604020202020204" pitchFamily="34" charset="0"/>
            </a:endParaRPr>
          </a:p>
          <a:p>
            <a:pPr eaLnBrk="1" hangingPunct="1">
              <a:spcBef>
                <a:spcPct val="0"/>
              </a:spcBef>
              <a:buFontTx/>
              <a:buNone/>
            </a:pPr>
            <a:r>
              <a:rPr lang="en-US" altLang="en-US" sz="1800" b="1" dirty="0">
                <a:latin typeface="Arial" panose="020B0604020202020204" pitchFamily="34" charset="0"/>
                <a:cs typeface="Arial" panose="020B0604020202020204" pitchFamily="34" charset="0"/>
              </a:rPr>
              <a:t>Arrived in Florida on ornamental bromeliads shipped from Mexico to Florida.</a:t>
            </a:r>
          </a:p>
          <a:p>
            <a:pPr eaLnBrk="1" hangingPunct="1">
              <a:spcBef>
                <a:spcPct val="0"/>
              </a:spcBef>
              <a:buFontTx/>
              <a:buNone/>
            </a:pPr>
            <a:endParaRPr lang="en-US" altLang="en-US" sz="1800" b="1" dirty="0">
              <a:latin typeface="Arial" panose="020B0604020202020204" pitchFamily="34" charset="0"/>
              <a:cs typeface="Arial" panose="020B0604020202020204" pitchFamily="34" charset="0"/>
            </a:endParaRPr>
          </a:p>
          <a:p>
            <a:pPr eaLnBrk="1" hangingPunct="1">
              <a:spcBef>
                <a:spcPct val="0"/>
              </a:spcBef>
              <a:buFontTx/>
              <a:buNone/>
            </a:pPr>
            <a:r>
              <a:rPr lang="en-US" altLang="en-US" sz="1800" b="1" dirty="0">
                <a:latin typeface="Arial" panose="020B0604020202020204" pitchFamily="34" charset="0"/>
                <a:cs typeface="Arial" panose="020B0604020202020204" pitchFamily="34" charset="0"/>
              </a:rPr>
              <a:t>1989:  Found already established on native </a:t>
            </a:r>
            <a:r>
              <a:rPr lang="en-US" altLang="en-US" sz="1800" b="1" i="1" dirty="0">
                <a:latin typeface="Arial" panose="020B0604020202020204" pitchFamily="34" charset="0"/>
                <a:cs typeface="Arial" panose="020B0604020202020204" pitchFamily="34" charset="0"/>
              </a:rPr>
              <a:t>Tillandsia</a:t>
            </a:r>
            <a:r>
              <a:rPr lang="en-US" altLang="en-US" sz="1800" b="1" dirty="0">
                <a:latin typeface="Arial" panose="020B0604020202020204" pitchFamily="34" charset="0"/>
                <a:cs typeface="Arial" panose="020B0604020202020204" pitchFamily="34" charset="0"/>
              </a:rPr>
              <a:t> populations in Broward county.  It was too late to eradicate the weevil</a:t>
            </a:r>
            <a:r>
              <a:rPr lang="en-US" altLang="en-US" sz="1800" b="1" dirty="0" smtClean="0">
                <a:latin typeface="Arial" panose="020B0604020202020204" pitchFamily="34" charset="0"/>
                <a:cs typeface="Arial" panose="020B0604020202020204" pitchFamily="34" charset="0"/>
              </a:rPr>
              <a:t>.</a:t>
            </a:r>
          </a:p>
          <a:p>
            <a:pPr eaLnBrk="1" hangingPunct="1">
              <a:spcBef>
                <a:spcPct val="0"/>
              </a:spcBef>
              <a:buFontTx/>
              <a:buNone/>
            </a:pPr>
            <a:endParaRPr lang="en-US" altLang="en-US" sz="1800" b="1" dirty="0">
              <a:latin typeface="Arial" panose="020B0604020202020204" pitchFamily="34" charset="0"/>
              <a:cs typeface="Arial" panose="020B0604020202020204" pitchFamily="34" charset="0"/>
            </a:endParaRPr>
          </a:p>
          <a:p>
            <a:pPr eaLnBrk="1" hangingPunct="1">
              <a:spcBef>
                <a:spcPct val="0"/>
              </a:spcBef>
              <a:buFontTx/>
              <a:buNone/>
            </a:pPr>
            <a:r>
              <a:rPr lang="en-US" altLang="en-US" sz="1800" b="1" dirty="0" smtClean="0">
                <a:latin typeface="Arial" panose="020B0604020202020204" pitchFamily="34" charset="0"/>
                <a:cs typeface="Arial" panose="020B0604020202020204" pitchFamily="34" charset="0"/>
              </a:rPr>
              <a:t>Attempted classical biological control solution; not successful.</a:t>
            </a:r>
          </a:p>
          <a:p>
            <a:pPr eaLnBrk="1" hangingPunct="1">
              <a:spcBef>
                <a:spcPct val="0"/>
              </a:spcBef>
              <a:buFontTx/>
              <a:buNone/>
            </a:pPr>
            <a:endParaRPr lang="en-US" altLang="en-US" sz="1800" b="1" dirty="0">
              <a:latin typeface="Arial" panose="020B0604020202020204" pitchFamily="34" charset="0"/>
              <a:cs typeface="Arial" panose="020B0604020202020204" pitchFamily="34" charset="0"/>
            </a:endParaRPr>
          </a:p>
          <a:p>
            <a:pPr eaLnBrk="1" hangingPunct="1">
              <a:spcBef>
                <a:spcPct val="0"/>
              </a:spcBef>
              <a:buFontTx/>
              <a:buNone/>
            </a:pPr>
            <a:r>
              <a:rPr lang="en-US" altLang="en-US" sz="1800" b="1" dirty="0" smtClean="0">
                <a:latin typeface="Arial" panose="020B0604020202020204" pitchFamily="34" charset="0"/>
                <a:cs typeface="Arial" panose="020B0604020202020204" pitchFamily="34" charset="0"/>
              </a:rPr>
              <a:t>Now: Conservation</a:t>
            </a:r>
          </a:p>
          <a:p>
            <a:pPr eaLnBrk="1" hangingPunct="1">
              <a:spcBef>
                <a:spcPct val="0"/>
              </a:spcBef>
              <a:buFontTx/>
              <a:buNone/>
            </a:pPr>
            <a:r>
              <a:rPr lang="en-US" altLang="en-US" sz="1800" b="1" dirty="0" smtClean="0">
                <a:latin typeface="Arial" panose="020B0604020202020204" pitchFamily="34" charset="0"/>
                <a:cs typeface="Arial" panose="020B0604020202020204" pitchFamily="34" charset="0"/>
              </a:rPr>
              <a:t>while we look for</a:t>
            </a:r>
          </a:p>
          <a:p>
            <a:pPr eaLnBrk="1" hangingPunct="1">
              <a:spcBef>
                <a:spcPct val="0"/>
              </a:spcBef>
              <a:buFontTx/>
              <a:buNone/>
            </a:pPr>
            <a:r>
              <a:rPr lang="en-US" altLang="en-US" sz="1800" b="1" dirty="0" smtClean="0">
                <a:latin typeface="Arial" panose="020B0604020202020204" pitchFamily="34" charset="0"/>
                <a:cs typeface="Arial" panose="020B0604020202020204" pitchFamily="34" charset="0"/>
              </a:rPr>
              <a:t>other solutions.</a:t>
            </a:r>
            <a:endParaRPr lang="en-US" altLang="en-US" sz="1800" b="1" dirty="0">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8154" y="3894638"/>
            <a:ext cx="3662719" cy="275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6185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9451285" y="2649786"/>
            <a:ext cx="2552951" cy="3108203"/>
          </a:xfrm>
          <a:prstGeom prst="rect">
            <a:avLst/>
          </a:prstGeom>
        </p:spPr>
      </p:pic>
      <p:pic>
        <p:nvPicPr>
          <p:cNvPr id="16" name="Picture 15"/>
          <p:cNvPicPr>
            <a:picLocks noChangeAspect="1"/>
          </p:cNvPicPr>
          <p:nvPr/>
        </p:nvPicPr>
        <p:blipFill>
          <a:blip r:embed="rId3"/>
          <a:stretch>
            <a:fillRect/>
          </a:stretch>
        </p:blipFill>
        <p:spPr>
          <a:xfrm>
            <a:off x="5430153" y="3187465"/>
            <a:ext cx="3589485" cy="2274318"/>
          </a:xfrm>
          <a:prstGeom prst="rect">
            <a:avLst/>
          </a:prstGeom>
        </p:spPr>
      </p:pic>
      <p:pic>
        <p:nvPicPr>
          <p:cNvPr id="8" name="Picture 7"/>
          <p:cNvPicPr>
            <a:picLocks noChangeAspect="1"/>
          </p:cNvPicPr>
          <p:nvPr/>
        </p:nvPicPr>
        <p:blipFill>
          <a:blip r:embed="rId4"/>
          <a:stretch>
            <a:fillRect/>
          </a:stretch>
        </p:blipFill>
        <p:spPr>
          <a:xfrm>
            <a:off x="354478" y="305752"/>
            <a:ext cx="4046936" cy="2485598"/>
          </a:xfrm>
          <a:prstGeom prst="rect">
            <a:avLst/>
          </a:prstGeom>
        </p:spPr>
      </p:pic>
      <p:pic>
        <p:nvPicPr>
          <p:cNvPr id="9" name="Picture 8"/>
          <p:cNvPicPr>
            <a:picLocks noChangeAspect="1"/>
          </p:cNvPicPr>
          <p:nvPr/>
        </p:nvPicPr>
        <p:blipFill>
          <a:blip r:embed="rId5"/>
          <a:stretch>
            <a:fillRect/>
          </a:stretch>
        </p:blipFill>
        <p:spPr>
          <a:xfrm>
            <a:off x="4767031" y="171332"/>
            <a:ext cx="3415145" cy="2117790"/>
          </a:xfrm>
          <a:prstGeom prst="rect">
            <a:avLst/>
          </a:prstGeom>
        </p:spPr>
      </p:pic>
      <p:pic>
        <p:nvPicPr>
          <p:cNvPr id="10" name="Picture 9"/>
          <p:cNvPicPr>
            <a:picLocks noChangeAspect="1"/>
          </p:cNvPicPr>
          <p:nvPr/>
        </p:nvPicPr>
        <p:blipFill>
          <a:blip r:embed="rId6"/>
          <a:stretch>
            <a:fillRect/>
          </a:stretch>
        </p:blipFill>
        <p:spPr>
          <a:xfrm>
            <a:off x="667486" y="3766912"/>
            <a:ext cx="3288452" cy="2256413"/>
          </a:xfrm>
          <a:prstGeom prst="rect">
            <a:avLst/>
          </a:prstGeom>
        </p:spPr>
      </p:pic>
      <p:pic>
        <p:nvPicPr>
          <p:cNvPr id="11" name="Picture 10"/>
          <p:cNvPicPr>
            <a:picLocks noChangeAspect="1"/>
          </p:cNvPicPr>
          <p:nvPr/>
        </p:nvPicPr>
        <p:blipFill>
          <a:blip r:embed="rId7"/>
          <a:stretch>
            <a:fillRect/>
          </a:stretch>
        </p:blipFill>
        <p:spPr>
          <a:xfrm>
            <a:off x="155033" y="1808793"/>
            <a:ext cx="1886543" cy="2506558"/>
          </a:xfrm>
          <a:prstGeom prst="rect">
            <a:avLst/>
          </a:prstGeom>
        </p:spPr>
      </p:pic>
      <p:pic>
        <p:nvPicPr>
          <p:cNvPr id="15" name="Picture 14"/>
          <p:cNvPicPr>
            <a:picLocks noChangeAspect="1"/>
          </p:cNvPicPr>
          <p:nvPr/>
        </p:nvPicPr>
        <p:blipFill>
          <a:blip r:embed="rId8"/>
          <a:stretch>
            <a:fillRect/>
          </a:stretch>
        </p:blipFill>
        <p:spPr>
          <a:xfrm>
            <a:off x="4006271" y="3868747"/>
            <a:ext cx="3152373" cy="2364280"/>
          </a:xfrm>
          <a:prstGeom prst="rect">
            <a:avLst/>
          </a:prstGeom>
        </p:spPr>
      </p:pic>
      <p:pic>
        <p:nvPicPr>
          <p:cNvPr id="17" name="Picture 16"/>
          <p:cNvPicPr>
            <a:picLocks noChangeAspect="1"/>
          </p:cNvPicPr>
          <p:nvPr/>
        </p:nvPicPr>
        <p:blipFill>
          <a:blip r:embed="rId9"/>
          <a:stretch>
            <a:fillRect/>
          </a:stretch>
        </p:blipFill>
        <p:spPr>
          <a:xfrm>
            <a:off x="8430250" y="4349965"/>
            <a:ext cx="1468754" cy="2443398"/>
          </a:xfrm>
          <a:prstGeom prst="rect">
            <a:avLst/>
          </a:prstGeom>
        </p:spPr>
      </p:pic>
      <p:sp>
        <p:nvSpPr>
          <p:cNvPr id="18" name="TextBox 17"/>
          <p:cNvSpPr txBox="1"/>
          <p:nvPr/>
        </p:nvSpPr>
        <p:spPr>
          <a:xfrm>
            <a:off x="5417274" y="2211848"/>
            <a:ext cx="2207977" cy="923330"/>
          </a:xfrm>
          <a:prstGeom prst="rect">
            <a:avLst/>
          </a:prstGeom>
          <a:noFill/>
        </p:spPr>
        <p:txBody>
          <a:bodyPr wrap="none" rtlCol="0">
            <a:spAutoFit/>
          </a:bodyPr>
          <a:lstStyle/>
          <a:p>
            <a:r>
              <a:rPr lang="en-US" dirty="0" smtClean="0"/>
              <a:t>Loxahatchee National</a:t>
            </a:r>
          </a:p>
          <a:p>
            <a:r>
              <a:rPr lang="en-US" dirty="0" smtClean="0"/>
              <a:t>Wildlife Refuge</a:t>
            </a:r>
          </a:p>
          <a:p>
            <a:r>
              <a:rPr lang="en-US" dirty="0" smtClean="0"/>
              <a:t>(LNWR)     2002</a:t>
            </a:r>
            <a:endParaRPr lang="en-US" dirty="0"/>
          </a:p>
        </p:txBody>
      </p:sp>
      <p:sp>
        <p:nvSpPr>
          <p:cNvPr id="19" name="TextBox 18"/>
          <p:cNvSpPr txBox="1"/>
          <p:nvPr/>
        </p:nvSpPr>
        <p:spPr>
          <a:xfrm>
            <a:off x="628849" y="5966725"/>
            <a:ext cx="3102581" cy="646331"/>
          </a:xfrm>
          <a:prstGeom prst="rect">
            <a:avLst/>
          </a:prstGeom>
          <a:noFill/>
        </p:spPr>
        <p:txBody>
          <a:bodyPr wrap="none" rtlCol="0">
            <a:spAutoFit/>
          </a:bodyPr>
          <a:lstStyle/>
          <a:p>
            <a:r>
              <a:rPr lang="en-US" dirty="0" smtClean="0"/>
              <a:t>Highlands Hammock State Park</a:t>
            </a:r>
          </a:p>
          <a:p>
            <a:r>
              <a:rPr lang="en-US" dirty="0" smtClean="0"/>
              <a:t>(HHSP)     2002</a:t>
            </a:r>
            <a:endParaRPr lang="en-US" dirty="0"/>
          </a:p>
        </p:txBody>
      </p:sp>
      <p:sp>
        <p:nvSpPr>
          <p:cNvPr id="20" name="TextBox 19"/>
          <p:cNvSpPr txBox="1"/>
          <p:nvPr/>
        </p:nvSpPr>
        <p:spPr>
          <a:xfrm>
            <a:off x="8834907" y="5898524"/>
            <a:ext cx="184731" cy="369332"/>
          </a:xfrm>
          <a:prstGeom prst="rect">
            <a:avLst/>
          </a:prstGeom>
          <a:noFill/>
        </p:spPr>
        <p:txBody>
          <a:bodyPr wrap="none" rtlCol="0">
            <a:spAutoFit/>
          </a:bodyPr>
          <a:lstStyle/>
          <a:p>
            <a:endParaRPr lang="en-US" dirty="0"/>
          </a:p>
        </p:txBody>
      </p:sp>
      <p:pic>
        <p:nvPicPr>
          <p:cNvPr id="21" name="Picture 20"/>
          <p:cNvPicPr>
            <a:picLocks noChangeAspect="1"/>
          </p:cNvPicPr>
          <p:nvPr/>
        </p:nvPicPr>
        <p:blipFill>
          <a:blip r:embed="rId10"/>
          <a:stretch>
            <a:fillRect/>
          </a:stretch>
        </p:blipFill>
        <p:spPr>
          <a:xfrm>
            <a:off x="8282558" y="373514"/>
            <a:ext cx="3425546" cy="2569160"/>
          </a:xfrm>
          <a:prstGeom prst="rect">
            <a:avLst/>
          </a:prstGeom>
        </p:spPr>
      </p:pic>
      <p:sp>
        <p:nvSpPr>
          <p:cNvPr id="23" name="TextBox 22"/>
          <p:cNvSpPr txBox="1"/>
          <p:nvPr/>
        </p:nvSpPr>
        <p:spPr>
          <a:xfrm>
            <a:off x="3950733" y="6208355"/>
            <a:ext cx="3771097" cy="646331"/>
          </a:xfrm>
          <a:prstGeom prst="rect">
            <a:avLst/>
          </a:prstGeom>
          <a:noFill/>
        </p:spPr>
        <p:txBody>
          <a:bodyPr wrap="none" rtlCol="0">
            <a:spAutoFit/>
          </a:bodyPr>
          <a:lstStyle/>
          <a:p>
            <a:r>
              <a:rPr lang="en-US" dirty="0" smtClean="0"/>
              <a:t>St. Sebastian River Preserve State Park</a:t>
            </a:r>
          </a:p>
          <a:p>
            <a:r>
              <a:rPr lang="en-US" dirty="0" smtClean="0"/>
              <a:t>(SSSP)     2003</a:t>
            </a:r>
            <a:endParaRPr lang="en-US" dirty="0"/>
          </a:p>
        </p:txBody>
      </p:sp>
      <p:sp>
        <p:nvSpPr>
          <p:cNvPr id="24" name="TextBox 23"/>
          <p:cNvSpPr txBox="1"/>
          <p:nvPr/>
        </p:nvSpPr>
        <p:spPr>
          <a:xfrm>
            <a:off x="9963399" y="5716222"/>
            <a:ext cx="2025876" cy="923330"/>
          </a:xfrm>
          <a:prstGeom prst="rect">
            <a:avLst/>
          </a:prstGeom>
          <a:noFill/>
        </p:spPr>
        <p:txBody>
          <a:bodyPr wrap="none" rtlCol="0">
            <a:spAutoFit/>
          </a:bodyPr>
          <a:lstStyle/>
          <a:p>
            <a:r>
              <a:rPr lang="en-US" dirty="0" smtClean="0"/>
              <a:t>Fakahatchee Strand</a:t>
            </a:r>
          </a:p>
          <a:p>
            <a:r>
              <a:rPr lang="en-US" dirty="0" smtClean="0"/>
              <a:t>Preserve State Park</a:t>
            </a:r>
          </a:p>
          <a:p>
            <a:r>
              <a:rPr lang="en-US" dirty="0" smtClean="0"/>
              <a:t>(FSSP)     2003</a:t>
            </a:r>
            <a:endParaRPr lang="en-US" dirty="0"/>
          </a:p>
        </p:txBody>
      </p:sp>
      <p:sp>
        <p:nvSpPr>
          <p:cNvPr id="25" name="TextBox 24"/>
          <p:cNvSpPr txBox="1"/>
          <p:nvPr/>
        </p:nvSpPr>
        <p:spPr>
          <a:xfrm>
            <a:off x="354478" y="9800"/>
            <a:ext cx="2155847"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MRSP     2001 - 2005</a:t>
            </a:r>
            <a:endParaRPr lang="en-US" sz="1600" dirty="0">
              <a:latin typeface="Arial" panose="020B0604020202020204" pitchFamily="34" charset="0"/>
              <a:cs typeface="Arial" panose="020B0604020202020204" pitchFamily="34" charset="0"/>
            </a:endParaRPr>
          </a:p>
        </p:txBody>
      </p:sp>
      <p:pic>
        <p:nvPicPr>
          <p:cNvPr id="26" name="Picture 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81340" y="517036"/>
            <a:ext cx="3048431" cy="2730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30831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05333" y="206062"/>
            <a:ext cx="3949521" cy="2962141"/>
          </a:xfrm>
          <a:prstGeom prst="rect">
            <a:avLst/>
          </a:prstGeom>
        </p:spPr>
      </p:pic>
      <p:pic>
        <p:nvPicPr>
          <p:cNvPr id="5" name="Picture 4"/>
          <p:cNvPicPr>
            <a:picLocks noChangeAspect="1"/>
          </p:cNvPicPr>
          <p:nvPr/>
        </p:nvPicPr>
        <p:blipFill>
          <a:blip r:embed="rId3"/>
          <a:stretch>
            <a:fillRect/>
          </a:stretch>
        </p:blipFill>
        <p:spPr>
          <a:xfrm>
            <a:off x="8122436" y="206062"/>
            <a:ext cx="3924789" cy="6481430"/>
          </a:xfrm>
          <a:prstGeom prst="rect">
            <a:avLst/>
          </a:prstGeom>
        </p:spPr>
      </p:pic>
      <p:pic>
        <p:nvPicPr>
          <p:cNvPr id="6" name="Picture 5"/>
          <p:cNvPicPr>
            <a:picLocks noChangeAspect="1"/>
          </p:cNvPicPr>
          <p:nvPr/>
        </p:nvPicPr>
        <p:blipFill>
          <a:blip r:embed="rId4"/>
          <a:stretch>
            <a:fillRect/>
          </a:stretch>
        </p:blipFill>
        <p:spPr>
          <a:xfrm>
            <a:off x="123903" y="206062"/>
            <a:ext cx="3726727" cy="5267459"/>
          </a:xfrm>
          <a:prstGeom prst="rect">
            <a:avLst/>
          </a:prstGeom>
        </p:spPr>
      </p:pic>
    </p:spTree>
    <p:extLst>
      <p:ext uri="{BB962C8B-B14F-4D97-AF65-F5344CB8AC3E}">
        <p14:creationId xmlns:p14="http://schemas.microsoft.com/office/powerpoint/2010/main" val="10346186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0" y="471120"/>
            <a:ext cx="12192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Seasonality</a:t>
            </a:r>
            <a:r>
              <a:rPr kumimoji="0" lang="en-US" altLang="en-US" sz="2000" b="1" i="0" u="none" strike="noStrike" cap="none" normalizeH="0" dirty="0" smtClean="0">
                <a:ln>
                  <a:noFill/>
                </a:ln>
                <a:solidFill>
                  <a:schemeClr val="tx1"/>
                </a:solidFill>
                <a:effectLst/>
                <a:latin typeface="Arial" panose="020B0604020202020204" pitchFamily="34" charset="0"/>
                <a:ea typeface="Times New Roman" panose="02020603050405020304" pitchFamily="18" charset="0"/>
              </a:rPr>
              <a:t> of weevil on GAP versus Cardinal Airplant</a:t>
            </a:r>
            <a:endParaRPr kumimoji="0" lang="en-US" altLang="en-US" sz="2000" b="1" i="0" u="none" strike="noStrike" cap="none" normalizeH="0" baseline="0" dirty="0" smtClean="0">
              <a:ln>
                <a:noFill/>
              </a:ln>
              <a:solidFill>
                <a:schemeClr val="tx1"/>
              </a:solidFill>
              <a:effectLst/>
              <a:latin typeface="Arial" panose="020B0604020202020204" pitchFamily="34" charset="0"/>
            </a:endParaRPr>
          </a:p>
        </p:txBody>
      </p:sp>
      <p:pic>
        <p:nvPicPr>
          <p:cNvPr id="4" name="Picture 3"/>
          <p:cNvPicPr>
            <a:picLocks noChangeAspect="1"/>
          </p:cNvPicPr>
          <p:nvPr/>
        </p:nvPicPr>
        <p:blipFill>
          <a:blip r:embed="rId2"/>
          <a:stretch>
            <a:fillRect/>
          </a:stretch>
        </p:blipFill>
        <p:spPr>
          <a:xfrm>
            <a:off x="5549166" y="1021634"/>
            <a:ext cx="5324475" cy="5438775"/>
          </a:xfrm>
          <a:prstGeom prst="rect">
            <a:avLst/>
          </a:prstGeom>
        </p:spPr>
      </p:pic>
      <p:pic>
        <p:nvPicPr>
          <p:cNvPr id="5" name="Picture 4"/>
          <p:cNvPicPr>
            <a:picLocks noChangeAspect="1"/>
          </p:cNvPicPr>
          <p:nvPr/>
        </p:nvPicPr>
        <p:blipFill>
          <a:blip r:embed="rId3"/>
          <a:stretch>
            <a:fillRect/>
          </a:stretch>
        </p:blipFill>
        <p:spPr>
          <a:xfrm>
            <a:off x="1812060" y="1021634"/>
            <a:ext cx="3483261" cy="5438775"/>
          </a:xfrm>
          <a:prstGeom prst="rect">
            <a:avLst/>
          </a:prstGeom>
        </p:spPr>
      </p:pic>
    </p:spTree>
    <p:extLst>
      <p:ext uri="{BB962C8B-B14F-4D97-AF65-F5344CB8AC3E}">
        <p14:creationId xmlns:p14="http://schemas.microsoft.com/office/powerpoint/2010/main" val="307836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886" y="64395"/>
            <a:ext cx="5923018" cy="668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339904" y="515872"/>
            <a:ext cx="5547295" cy="6001643"/>
          </a:xfrm>
          <a:prstGeom prst="rect">
            <a:avLst/>
          </a:prstGeom>
          <a:noFill/>
        </p:spPr>
        <p:txBody>
          <a:bodyPr wrap="square" rtlCol="0">
            <a:spAutoFit/>
          </a:bodyPr>
          <a:lstStyle/>
          <a:p>
            <a:pPr algn="ctr"/>
            <a:r>
              <a:rPr lang="en-US" sz="1600" b="1" dirty="0" smtClean="0">
                <a:latin typeface="Times New Roman" panose="02020603050405020304" pitchFamily="18" charset="0"/>
                <a:cs typeface="Times New Roman" panose="02020603050405020304" pitchFamily="18" charset="0"/>
              </a:rPr>
              <a:t>Median time to failure of </a:t>
            </a:r>
            <a:r>
              <a:rPr lang="en-US" sz="1600" b="1" i="1" dirty="0" smtClean="0">
                <a:latin typeface="Times New Roman" panose="02020603050405020304" pitchFamily="18" charset="0"/>
                <a:cs typeface="Times New Roman" panose="02020603050405020304" pitchFamily="18" charset="0"/>
              </a:rPr>
              <a:t>Tillandsia utriculata</a:t>
            </a:r>
            <a:r>
              <a:rPr lang="en-US" sz="1600" b="1" dirty="0" smtClean="0">
                <a:latin typeface="Times New Roman" panose="02020603050405020304" pitchFamily="18" charset="0"/>
                <a:cs typeface="Times New Roman" panose="02020603050405020304" pitchFamily="18" charset="0"/>
              </a:rPr>
              <a:t> and </a:t>
            </a:r>
            <a:r>
              <a:rPr lang="en-US" sz="1600" b="1" i="1" dirty="0" smtClean="0">
                <a:latin typeface="Times New Roman" panose="02020603050405020304" pitchFamily="18" charset="0"/>
                <a:cs typeface="Times New Roman" panose="02020603050405020304" pitchFamily="18" charset="0"/>
              </a:rPr>
              <a:t>T. fasciculata</a:t>
            </a:r>
            <a:r>
              <a:rPr lang="en-US" sz="1600" b="1" dirty="0" smtClean="0">
                <a:latin typeface="Times New Roman" panose="02020603050405020304" pitchFamily="18" charset="0"/>
                <a:cs typeface="Times New Roman" panose="02020603050405020304" pitchFamily="18" charset="0"/>
              </a:rPr>
              <a:t> with upper and lower boundaries, according to size and mode of failure</a:t>
            </a:r>
          </a:p>
          <a:p>
            <a:pPr algn="just"/>
            <a:endParaRPr lang="en-US" sz="1600" dirty="0" smtClean="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Small: Disappearances and other kills caused by flooding, storms, high winds, fallen trees and branches, and herbivory (other than </a:t>
            </a:r>
            <a:r>
              <a:rPr lang="en-US" sz="1600" i="1" dirty="0">
                <a:latin typeface="Times New Roman" panose="02020603050405020304" pitchFamily="18" charset="0"/>
                <a:cs typeface="Times New Roman" panose="02020603050405020304" pitchFamily="18" charset="0"/>
              </a:rPr>
              <a:t>M. callizona</a:t>
            </a:r>
            <a:r>
              <a:rPr lang="en-US" sz="1600" dirty="0">
                <a:latin typeface="Times New Roman" panose="02020603050405020304" pitchFamily="18" charset="0"/>
                <a:cs typeface="Times New Roman" panose="02020603050405020304" pitchFamily="18" charset="0"/>
              </a:rPr>
              <a:t>, such as from lepidopteran larvae or squirrels).  All small bromeliads that were killed were at the high end of the small category, with lll of 10 to 15 cm.  Only one small weevil per plant.</a:t>
            </a:r>
          </a:p>
          <a:p>
            <a:pPr algn="just"/>
            <a:r>
              <a:rPr lang="en-US" sz="1600" dirty="0">
                <a:latin typeface="Times New Roman" panose="02020603050405020304" pitchFamily="18" charset="0"/>
                <a:cs typeface="Times New Roman" panose="02020603050405020304" pitchFamily="18" charset="0"/>
              </a:rPr>
              <a:t> </a:t>
            </a:r>
          </a:p>
          <a:p>
            <a:pPr algn="just"/>
            <a:r>
              <a:rPr lang="en-US" sz="1600" dirty="0">
                <a:latin typeface="Times New Roman" panose="02020603050405020304" pitchFamily="18" charset="0"/>
                <a:cs typeface="Times New Roman" panose="02020603050405020304" pitchFamily="18" charset="0"/>
              </a:rPr>
              <a:t>Medium: Disappearances and other kills also caused by catastrophic events and other herbivores.  As medium plants increased in size and mass, they disappeared less frequently, became less susceptible to catastrophic events and climatic changes and weevil-killed plants were more often and usually with more than one weevil specimens and/or pupal chambers.</a:t>
            </a:r>
          </a:p>
          <a:p>
            <a:pPr algn="just"/>
            <a:r>
              <a:rPr lang="en-US" sz="1600" dirty="0">
                <a:latin typeface="Times New Roman" panose="02020603050405020304" pitchFamily="18" charset="0"/>
                <a:cs typeface="Times New Roman" panose="02020603050405020304" pitchFamily="18" charset="0"/>
              </a:rPr>
              <a:t> </a:t>
            </a:r>
          </a:p>
          <a:p>
            <a:pPr algn="just"/>
            <a:r>
              <a:rPr lang="en-US" sz="1600" dirty="0">
                <a:latin typeface="Times New Roman" panose="02020603050405020304" pitchFamily="18" charset="0"/>
                <a:cs typeface="Times New Roman" panose="02020603050405020304" pitchFamily="18" charset="0"/>
              </a:rPr>
              <a:t>Large:  Disappearances and other deaths caused by catastrophic events and human theft.  Weevil deaths had a significantly earlier median time to failure than other deaths or disappearances.  Individual large bromeliads were capable of supporting several weevils</a:t>
            </a:r>
            <a:r>
              <a:rPr lang="en-US" sz="1600" dirty="0" smtClean="0">
                <a:latin typeface="Times New Roman" panose="02020603050405020304" pitchFamily="18" charset="0"/>
                <a:cs typeface="Times New Roman" panose="02020603050405020304" pitchFamily="18" charset="0"/>
              </a:rPr>
              <a:t>.</a:t>
            </a:r>
          </a:p>
          <a:p>
            <a:pPr algn="just"/>
            <a:r>
              <a:rPr lang="en-US" sz="1600" dirty="0" smtClean="0">
                <a:latin typeface="Times New Roman" panose="02020603050405020304" pitchFamily="18" charset="0"/>
                <a:cs typeface="Times New Roman" panose="02020603050405020304" pitchFamily="18" charset="0"/>
              </a:rPr>
              <a:t>Cooper 2006</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31134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22546412"/>
              </p:ext>
            </p:extLst>
          </p:nvPr>
        </p:nvGraphicFramePr>
        <p:xfrm>
          <a:off x="985385" y="1936037"/>
          <a:ext cx="10000486" cy="2439087"/>
        </p:xfrm>
        <a:graphic>
          <a:graphicData uri="http://schemas.openxmlformats.org/drawingml/2006/table">
            <a:tbl>
              <a:tblPr firstRow="1" firstCol="1" lastRow="1" lastCol="1" bandRow="1" bandCol="1">
                <a:tableStyleId>{5C22544A-7EE6-4342-B048-85BDC9FD1C3A}</a:tableStyleId>
              </a:tblPr>
              <a:tblGrid>
                <a:gridCol w="1748052"/>
                <a:gridCol w="2235881"/>
                <a:gridCol w="1829358"/>
                <a:gridCol w="2235881"/>
                <a:gridCol w="1951314"/>
              </a:tblGrid>
              <a:tr h="696882">
                <a:tc>
                  <a:txBody>
                    <a:bodyPr/>
                    <a:lstStyle/>
                    <a:p>
                      <a:pPr marL="0" marR="0" algn="ctr">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Natural Area</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Months monitored</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Total Number Fallout</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 - M. callizona</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 - other</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r>
              <a:tr h="348441">
                <a:tc>
                  <a:txBody>
                    <a:bodyPr/>
                    <a:lstStyle/>
                    <a:p>
                      <a:pPr marL="0" marR="0">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MRSP</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49</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652</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78%</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22%</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r>
              <a:tr h="348441">
                <a:tc>
                  <a:txBody>
                    <a:bodyPr/>
                    <a:lstStyle/>
                    <a:p>
                      <a:pPr marL="0" marR="0">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LNWR</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28</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93</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71%</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29%</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r>
              <a:tr h="348441">
                <a:tc>
                  <a:txBody>
                    <a:bodyPr/>
                    <a:lstStyle/>
                    <a:p>
                      <a:pPr marL="0" marR="0">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HHSP</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33</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31</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77%</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23%</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r>
              <a:tr h="348441">
                <a:tc>
                  <a:txBody>
                    <a:bodyPr/>
                    <a:lstStyle/>
                    <a:p>
                      <a:pPr marL="0" marR="0">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FSSP</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24</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9</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0%</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100%</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r>
              <a:tr h="348441">
                <a:tc>
                  <a:txBody>
                    <a:bodyPr/>
                    <a:lstStyle/>
                    <a:p>
                      <a:pPr marL="0" marR="0">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SSSP</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17</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158</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a:solidFill>
                            <a:schemeClr val="tx1"/>
                          </a:solidFill>
                          <a:effectLst/>
                          <a:latin typeface="Arial" panose="020B0604020202020204" pitchFamily="34" charset="0"/>
                          <a:cs typeface="Arial" panose="020B0604020202020204" pitchFamily="34" charset="0"/>
                        </a:rPr>
                        <a:t>82%</a:t>
                      </a:r>
                      <a:endPar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c>
                  <a:txBody>
                    <a:bodyPr/>
                    <a:lstStyle/>
                    <a:p>
                      <a:pPr marL="0" marR="0" algn="ctr">
                        <a:spcBef>
                          <a:spcPts val="0"/>
                        </a:spcBef>
                        <a:spcAft>
                          <a:spcPts val="0"/>
                        </a:spcAft>
                      </a:pPr>
                      <a:r>
                        <a:rPr lang="en-US" sz="2000" dirty="0">
                          <a:solidFill>
                            <a:schemeClr val="tx1"/>
                          </a:solidFill>
                          <a:effectLst/>
                          <a:latin typeface="Arial" panose="020B0604020202020204" pitchFamily="34" charset="0"/>
                          <a:cs typeface="Arial" panose="020B0604020202020204" pitchFamily="34" charset="0"/>
                        </a:rPr>
                        <a:t>18%</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oFill/>
                  </a:tcPr>
                </a:tc>
              </a:tr>
            </a:tbl>
          </a:graphicData>
        </a:graphic>
      </p:graphicFrame>
      <p:sp>
        <p:nvSpPr>
          <p:cNvPr id="3" name="Rectangle 1"/>
          <p:cNvSpPr>
            <a:spLocks noChangeArrowheads="1"/>
          </p:cNvSpPr>
          <p:nvPr/>
        </p:nvSpPr>
        <p:spPr bwMode="auto">
          <a:xfrm>
            <a:off x="985384" y="804789"/>
            <a:ext cx="1000048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Total number of dead bromeliads fallen from canopy into mapped Sections, collected, and categorized as percent killed by </a:t>
            </a:r>
            <a:r>
              <a:rPr kumimoji="0" lang="en-US" altLang="en-US" sz="20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M. callizona</a:t>
            </a:r>
            <a:r>
              <a:rPr kumimoji="0" lang="en-US"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or killed by cause other than </a:t>
            </a:r>
            <a:r>
              <a:rPr kumimoji="0" lang="en-US" altLang="en-US" sz="20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M. callizona</a:t>
            </a:r>
            <a:r>
              <a:rPr kumimoji="0" lang="en-US"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t>
            </a:r>
            <a:endParaRPr kumimoji="0" lang="en-US" altLang="en-US" sz="2000" b="1" i="0" u="none" strike="noStrike" cap="none" normalizeH="0" baseline="0" dirty="0" smtClean="0">
              <a:ln>
                <a:noFill/>
              </a:ln>
              <a:solidFill>
                <a:schemeClr val="tx1"/>
              </a:solidFill>
              <a:effectLst/>
              <a:latin typeface="Arial" panose="020B0604020202020204" pitchFamily="34" charset="0"/>
            </a:endParaRPr>
          </a:p>
        </p:txBody>
      </p:sp>
      <p:sp>
        <p:nvSpPr>
          <p:cNvPr id="5" name="Rectangle 1"/>
          <p:cNvSpPr>
            <a:spLocks noChangeArrowheads="1"/>
          </p:cNvSpPr>
          <p:nvPr/>
        </p:nvSpPr>
        <p:spPr bwMode="auto">
          <a:xfrm>
            <a:off x="985383" y="4737627"/>
            <a:ext cx="1000048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71% to 82%?  There had</a:t>
            </a:r>
            <a:r>
              <a:rPr kumimoji="0" lang="en-US" altLang="en-US" sz="2000" b="1" i="0" u="none" strike="noStrike" cap="none" normalizeH="0" dirty="0" smtClean="0">
                <a:ln>
                  <a:noFill/>
                </a:ln>
                <a:solidFill>
                  <a:schemeClr val="tx1"/>
                </a:solidFill>
                <a:effectLst/>
                <a:latin typeface="Arial" panose="020B0604020202020204" pitchFamily="34" charset="0"/>
                <a:ea typeface="Times New Roman" panose="02020603050405020304" pitchFamily="18" charset="0"/>
              </a:rPr>
              <a:t> been some GAP sites of such rapid and great destruction that I wondered, would a large, dense population of GAPs have a quicker rate of destruction by the weevil?</a:t>
            </a:r>
            <a:endParaRPr kumimoji="0" lang="en-US" altLang="en-US" sz="2000" b="1"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072257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216" y="1009175"/>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4" name="TextBox 3"/>
          <p:cNvSpPr txBox="1"/>
          <p:nvPr/>
        </p:nvSpPr>
        <p:spPr>
          <a:xfrm>
            <a:off x="7485183" y="553663"/>
            <a:ext cx="4518696" cy="5632311"/>
          </a:xfrm>
          <a:prstGeom prst="rect">
            <a:avLst/>
          </a:prstGeom>
          <a:noFill/>
        </p:spPr>
        <p:txBody>
          <a:bodyPr wrap="square" rtlCol="0">
            <a:spAutoFit/>
          </a:bodyPr>
          <a:lstStyle/>
          <a:p>
            <a:pPr algn="just"/>
            <a:r>
              <a:rPr lang="en-US" sz="2000" dirty="0" smtClean="0">
                <a:latin typeface="Arial" panose="020B0604020202020204" pitchFamily="34" charset="0"/>
                <a:cs typeface="Arial" panose="020B0604020202020204" pitchFamily="34" charset="0"/>
              </a:rPr>
              <a:t>The Enchanted Forest Sanctuary:</a:t>
            </a:r>
          </a:p>
          <a:p>
            <a:pPr algn="just"/>
            <a:r>
              <a:rPr lang="en-US" sz="2000" dirty="0" smtClean="0">
                <a:latin typeface="Arial" panose="020B0604020202020204" pitchFamily="34" charset="0"/>
                <a:cs typeface="Arial" panose="020B0604020202020204" pitchFamily="34" charset="0"/>
              </a:rPr>
              <a:t>Mapped and monitored from March 2007 to June 2009.</a:t>
            </a:r>
          </a:p>
          <a:p>
            <a:pPr algn="just"/>
            <a:endParaRPr lang="en-US" sz="2000" dirty="0">
              <a:latin typeface="Arial" panose="020B0604020202020204" pitchFamily="34" charset="0"/>
              <a:cs typeface="Arial" panose="020B0604020202020204" pitchFamily="34" charset="0"/>
            </a:endParaRPr>
          </a:p>
          <a:p>
            <a:pPr algn="just"/>
            <a:r>
              <a:rPr lang="en-US" sz="2000" dirty="0" smtClean="0">
                <a:latin typeface="Arial" panose="020B0604020202020204" pitchFamily="34" charset="0"/>
                <a:cs typeface="Arial" panose="020B0604020202020204" pitchFamily="34" charset="0"/>
              </a:rPr>
              <a:t>TOO MANY GAPS TO COUNT!</a:t>
            </a:r>
          </a:p>
          <a:p>
            <a:pPr algn="just"/>
            <a:endParaRPr lang="en-US" sz="2000" dirty="0">
              <a:latin typeface="Arial" panose="020B0604020202020204" pitchFamily="34" charset="0"/>
              <a:cs typeface="Arial" panose="020B0604020202020204" pitchFamily="34" charset="0"/>
            </a:endParaRPr>
          </a:p>
          <a:p>
            <a:pPr algn="just"/>
            <a:r>
              <a:rPr lang="en-US" sz="2000" dirty="0" smtClean="0">
                <a:latin typeface="Arial" panose="020B0604020202020204" pitchFamily="34" charset="0"/>
                <a:cs typeface="Arial" panose="020B0604020202020204" pitchFamily="34" charset="0"/>
              </a:rPr>
              <a:t>Mapped using transect method, but only counted those GAPs within 7.5 meters on both sides of the transects; did a population count, did not give numbers or relocate individuals on the counts.</a:t>
            </a:r>
          </a:p>
          <a:p>
            <a:pPr algn="just"/>
            <a:endParaRPr lang="en-US" sz="2000" dirty="0">
              <a:latin typeface="Arial" panose="020B0604020202020204" pitchFamily="34" charset="0"/>
              <a:cs typeface="Arial" panose="020B0604020202020204" pitchFamily="34" charset="0"/>
            </a:endParaRPr>
          </a:p>
          <a:p>
            <a:pPr algn="just"/>
            <a:r>
              <a:rPr lang="en-US" sz="2000" dirty="0" smtClean="0">
                <a:latin typeface="Arial" panose="020B0604020202020204" pitchFamily="34" charset="0"/>
                <a:cs typeface="Arial" panose="020B0604020202020204" pitchFamily="34" charset="0"/>
              </a:rPr>
              <a:t>Only counted those GAPs with a longest leaf length of 12” or longer (way too many tiny and small GAPs to count; this size and larger more visible and preferred sizes for the weevil).</a:t>
            </a:r>
          </a:p>
        </p:txBody>
      </p:sp>
      <p:pic>
        <p:nvPicPr>
          <p:cNvPr id="6" name="Picture 5"/>
          <p:cNvPicPr>
            <a:picLocks noChangeAspect="1"/>
          </p:cNvPicPr>
          <p:nvPr/>
        </p:nvPicPr>
        <p:blipFill>
          <a:blip r:embed="rId2"/>
          <a:stretch>
            <a:fillRect/>
          </a:stretch>
        </p:blipFill>
        <p:spPr>
          <a:xfrm>
            <a:off x="82048" y="315692"/>
            <a:ext cx="7276564" cy="6241675"/>
          </a:xfrm>
          <a:prstGeom prst="rect">
            <a:avLst/>
          </a:prstGeom>
        </p:spPr>
      </p:pic>
      <p:sp>
        <p:nvSpPr>
          <p:cNvPr id="7" name="TextBox 6"/>
          <p:cNvSpPr txBox="1"/>
          <p:nvPr/>
        </p:nvSpPr>
        <p:spPr>
          <a:xfrm>
            <a:off x="4846932" y="855287"/>
            <a:ext cx="3340579" cy="707886"/>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Enchanted Forest Sanctuary</a:t>
            </a:r>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67954" y="3073873"/>
            <a:ext cx="2096069" cy="3483494"/>
          </a:xfrm>
          <a:prstGeom prst="rect">
            <a:avLst/>
          </a:prstGeom>
        </p:spPr>
      </p:pic>
    </p:spTree>
    <p:extLst>
      <p:ext uri="{BB962C8B-B14F-4D97-AF65-F5344CB8AC3E}">
        <p14:creationId xmlns:p14="http://schemas.microsoft.com/office/powerpoint/2010/main" val="34569078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2401" y="854628"/>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212401" y="229270"/>
            <a:ext cx="4960915" cy="3548098"/>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411306494"/>
              </p:ext>
            </p:extLst>
          </p:nvPr>
        </p:nvGraphicFramePr>
        <p:xfrm>
          <a:off x="1212401" y="3942783"/>
          <a:ext cx="9675255" cy="2651200"/>
        </p:xfrm>
        <a:graphic>
          <a:graphicData uri="http://schemas.openxmlformats.org/drawingml/2006/table">
            <a:tbl>
              <a:tblPr firstRow="1" bandRow="1">
                <a:tableStyleId>{5C22544A-7EE6-4342-B048-85BDC9FD1C3A}</a:tableStyleId>
              </a:tblPr>
              <a:tblGrid>
                <a:gridCol w="3225085"/>
                <a:gridCol w="3225085"/>
                <a:gridCol w="3225085"/>
              </a:tblGrid>
              <a:tr h="259466">
                <a:tc gridSpan="3">
                  <a:txBody>
                    <a:bodyPr/>
                    <a:lstStyle/>
                    <a:p>
                      <a:pPr algn="ctr"/>
                      <a:r>
                        <a:rPr lang="en-US" sz="1600" i="1" dirty="0" smtClean="0">
                          <a:solidFill>
                            <a:schemeClr val="tx1"/>
                          </a:solidFill>
                          <a:latin typeface="Times New Roman" pitchFamily="18" charset="0"/>
                          <a:cs typeface="Times New Roman" pitchFamily="18" charset="0"/>
                        </a:rPr>
                        <a:t>Tillandsia utriculata</a:t>
                      </a:r>
                      <a:r>
                        <a:rPr lang="en-US" sz="1600" i="0" baseline="0" dirty="0" smtClean="0">
                          <a:solidFill>
                            <a:schemeClr val="tx1"/>
                          </a:solidFill>
                          <a:latin typeface="Times New Roman" pitchFamily="18" charset="0"/>
                          <a:cs typeface="Times New Roman" pitchFamily="18" charset="0"/>
                        </a:rPr>
                        <a:t> at the Enchanted Forest Sanctuary</a:t>
                      </a:r>
                      <a:endParaRPr lang="en-US" sz="1600" i="1" dirty="0">
                        <a:solidFill>
                          <a:schemeClr val="tx1"/>
                        </a:solidFill>
                        <a:latin typeface="Times New Roman" pitchFamily="18" charset="0"/>
                        <a:cs typeface="Times New Roman" pitchFamily="18" charset="0"/>
                      </a:endParaRPr>
                    </a:p>
                  </a:txBody>
                  <a:tcPr marT="45664" marB="45664">
                    <a:solidFill>
                      <a:schemeClr val="bg1"/>
                    </a:solidFill>
                  </a:tcPr>
                </a:tc>
                <a:tc hMerge="1">
                  <a:txBody>
                    <a:bodyPr/>
                    <a:lstStyle/>
                    <a:p>
                      <a:endParaRPr lang="en-US" dirty="0">
                        <a:solidFill>
                          <a:schemeClr val="tx1"/>
                        </a:solidFill>
                      </a:endParaRPr>
                    </a:p>
                  </a:txBody>
                  <a:tcPr>
                    <a:solidFill>
                      <a:schemeClr val="bg1"/>
                    </a:solidFill>
                  </a:tcPr>
                </a:tc>
                <a:tc hMerge="1">
                  <a:txBody>
                    <a:bodyPr/>
                    <a:lstStyle/>
                    <a:p>
                      <a:endParaRPr lang="en-US" dirty="0">
                        <a:solidFill>
                          <a:schemeClr val="tx1"/>
                        </a:solidFill>
                      </a:endParaRPr>
                    </a:p>
                  </a:txBody>
                  <a:tcPr>
                    <a:solidFill>
                      <a:schemeClr val="bg1"/>
                    </a:solidFill>
                  </a:tcPr>
                </a:tc>
              </a:tr>
              <a:tr h="194755">
                <a:tc>
                  <a:txBody>
                    <a:bodyPr/>
                    <a:lstStyle/>
                    <a:p>
                      <a:endParaRPr lang="en-US" sz="1600" b="1" dirty="0">
                        <a:solidFill>
                          <a:schemeClr val="tx1"/>
                        </a:solidFill>
                        <a:latin typeface="Arial" pitchFamily="34" charset="0"/>
                        <a:cs typeface="Arial" pitchFamily="34" charset="0"/>
                      </a:endParaRPr>
                    </a:p>
                  </a:txBody>
                  <a:tcPr marT="45664" marB="45664">
                    <a:solidFill>
                      <a:schemeClr val="bg1"/>
                    </a:solidFill>
                  </a:tcPr>
                </a:tc>
                <a:tc>
                  <a:txBody>
                    <a:bodyPr/>
                    <a:lstStyle/>
                    <a:p>
                      <a:r>
                        <a:rPr lang="en-US" sz="1600" b="1" dirty="0" smtClean="0">
                          <a:solidFill>
                            <a:schemeClr val="tx1"/>
                          </a:solidFill>
                          <a:latin typeface="Arial" pitchFamily="34" charset="0"/>
                          <a:cs typeface="Arial" pitchFamily="34" charset="0"/>
                        </a:rPr>
                        <a:t>time = 6 months</a:t>
                      </a:r>
                      <a:endParaRPr lang="en-US" sz="1600" b="1" dirty="0">
                        <a:solidFill>
                          <a:schemeClr val="tx1"/>
                        </a:solidFill>
                        <a:latin typeface="Arial" pitchFamily="34" charset="0"/>
                        <a:cs typeface="Arial" pitchFamily="34" charset="0"/>
                      </a:endParaRPr>
                    </a:p>
                  </a:txBody>
                  <a:tcPr marT="45664" marB="45664">
                    <a:solidFill>
                      <a:schemeClr val="bg1"/>
                    </a:solidFill>
                  </a:tcPr>
                </a:tc>
                <a:tc>
                  <a:txBody>
                    <a:bodyPr/>
                    <a:lstStyle/>
                    <a:p>
                      <a:r>
                        <a:rPr lang="en-US" sz="1600" b="1" dirty="0" smtClean="0">
                          <a:solidFill>
                            <a:schemeClr val="tx1"/>
                          </a:solidFill>
                          <a:latin typeface="Arial" pitchFamily="34" charset="0"/>
                          <a:cs typeface="Arial" pitchFamily="34" charset="0"/>
                        </a:rPr>
                        <a:t>time = 25 months</a:t>
                      </a:r>
                      <a:endParaRPr lang="en-US" sz="1600" b="1" dirty="0">
                        <a:solidFill>
                          <a:schemeClr val="tx1"/>
                        </a:solidFill>
                        <a:latin typeface="Arial" pitchFamily="34" charset="0"/>
                        <a:cs typeface="Arial" pitchFamily="34" charset="0"/>
                      </a:endParaRPr>
                    </a:p>
                  </a:txBody>
                  <a:tcPr marT="45664" marB="45664">
                    <a:solidFill>
                      <a:schemeClr val="bg1"/>
                    </a:solidFill>
                  </a:tcPr>
                </a:tc>
              </a:tr>
              <a:tr h="606561">
                <a:tc>
                  <a:txBody>
                    <a:bodyPr/>
                    <a:lstStyle/>
                    <a:p>
                      <a:r>
                        <a:rPr lang="en-US" sz="1600" b="1" dirty="0" smtClean="0">
                          <a:solidFill>
                            <a:schemeClr val="tx1"/>
                          </a:solidFill>
                          <a:latin typeface="Arial" pitchFamily="34" charset="0"/>
                          <a:cs typeface="Arial" pitchFamily="34" charset="0"/>
                        </a:rPr>
                        <a:t>% T.</a:t>
                      </a:r>
                      <a:r>
                        <a:rPr lang="en-US" sz="1600" b="1" baseline="0" dirty="0" smtClean="0">
                          <a:solidFill>
                            <a:schemeClr val="tx1"/>
                          </a:solidFill>
                          <a:latin typeface="Arial" pitchFamily="34" charset="0"/>
                          <a:cs typeface="Arial" pitchFamily="34" charset="0"/>
                        </a:rPr>
                        <a:t> ut. population remaining</a:t>
                      </a:r>
                    </a:p>
                    <a:p>
                      <a:r>
                        <a:rPr lang="en-US" sz="1600" b="1" baseline="0" dirty="0" smtClean="0">
                          <a:solidFill>
                            <a:schemeClr val="tx1"/>
                          </a:solidFill>
                          <a:latin typeface="Arial" pitchFamily="34" charset="0"/>
                          <a:cs typeface="Arial" pitchFamily="34" charset="0"/>
                        </a:rPr>
                        <a:t>(99% of deaths caused by weevil):</a:t>
                      </a:r>
                      <a:endParaRPr lang="en-US" sz="1600" b="1" dirty="0">
                        <a:solidFill>
                          <a:schemeClr val="tx1"/>
                        </a:solidFill>
                        <a:latin typeface="Arial" pitchFamily="34" charset="0"/>
                        <a:cs typeface="Arial" pitchFamily="34" charset="0"/>
                      </a:endParaRPr>
                    </a:p>
                  </a:txBody>
                  <a:tcPr marT="45664" marB="45664">
                    <a:solidFill>
                      <a:schemeClr val="bg1"/>
                    </a:solidFill>
                  </a:tcPr>
                </a:tc>
                <a:tc>
                  <a:txBody>
                    <a:bodyPr/>
                    <a:lstStyle/>
                    <a:p>
                      <a:pPr algn="ctr"/>
                      <a:r>
                        <a:rPr lang="en-US" sz="2400" b="1" dirty="0" smtClean="0">
                          <a:solidFill>
                            <a:schemeClr val="tx1"/>
                          </a:solidFill>
                          <a:latin typeface="Times New Roman" pitchFamily="18" charset="0"/>
                          <a:cs typeface="Times New Roman" pitchFamily="18" charset="0"/>
                        </a:rPr>
                        <a:t>13%</a:t>
                      </a:r>
                      <a:endParaRPr lang="en-US" sz="2400" b="1" dirty="0">
                        <a:solidFill>
                          <a:schemeClr val="tx1"/>
                        </a:solidFill>
                        <a:latin typeface="Times New Roman" pitchFamily="18" charset="0"/>
                        <a:cs typeface="Times New Roman" pitchFamily="18" charset="0"/>
                      </a:endParaRPr>
                    </a:p>
                  </a:txBody>
                  <a:tcPr marT="45664" marB="45664" anchor="ctr">
                    <a:solidFill>
                      <a:schemeClr val="bg1"/>
                    </a:solidFill>
                  </a:tcPr>
                </a:tc>
                <a:tc>
                  <a:txBody>
                    <a:bodyPr/>
                    <a:lstStyle/>
                    <a:p>
                      <a:pPr algn="ctr"/>
                      <a:r>
                        <a:rPr lang="en-US" sz="2400" b="1" dirty="0" smtClean="0">
                          <a:solidFill>
                            <a:schemeClr val="tx1"/>
                          </a:solidFill>
                          <a:latin typeface="Times New Roman" pitchFamily="18" charset="0"/>
                          <a:cs typeface="Times New Roman" pitchFamily="18" charset="0"/>
                        </a:rPr>
                        <a:t>2.4%</a:t>
                      </a:r>
                      <a:endParaRPr lang="en-US" sz="2400" b="1" dirty="0">
                        <a:solidFill>
                          <a:schemeClr val="tx1"/>
                        </a:solidFill>
                        <a:latin typeface="Times New Roman" pitchFamily="18" charset="0"/>
                        <a:cs typeface="Times New Roman" pitchFamily="18" charset="0"/>
                      </a:endParaRPr>
                    </a:p>
                  </a:txBody>
                  <a:tcPr marT="45664" marB="45664" anchor="ctr">
                    <a:solidFill>
                      <a:schemeClr val="bg1"/>
                    </a:solidFill>
                  </a:tcPr>
                </a:tc>
              </a:tr>
              <a:tr h="620840">
                <a:tc>
                  <a:txBody>
                    <a:bodyPr/>
                    <a:lstStyle/>
                    <a:p>
                      <a:endParaRPr lang="en-US" sz="1600" b="1" dirty="0" smtClean="0">
                        <a:solidFill>
                          <a:schemeClr val="tx1"/>
                        </a:solidFill>
                        <a:latin typeface="Arial" pitchFamily="34" charset="0"/>
                        <a:cs typeface="Arial" pitchFamily="34" charset="0"/>
                      </a:endParaRPr>
                    </a:p>
                    <a:p>
                      <a:r>
                        <a:rPr lang="en-US" sz="1600" b="1" dirty="0" smtClean="0">
                          <a:solidFill>
                            <a:schemeClr val="tx1"/>
                          </a:solidFill>
                          <a:latin typeface="Arial" pitchFamily="34" charset="0"/>
                          <a:cs typeface="Arial" pitchFamily="34" charset="0"/>
                        </a:rPr>
                        <a:t>Amount of bromeliad water lost (liters):</a:t>
                      </a:r>
                      <a:endParaRPr lang="en-US" sz="1600" b="1" dirty="0">
                        <a:solidFill>
                          <a:schemeClr val="tx1"/>
                        </a:solidFill>
                        <a:latin typeface="Arial" pitchFamily="34" charset="0"/>
                        <a:cs typeface="Arial" pitchFamily="34" charset="0"/>
                      </a:endParaRPr>
                    </a:p>
                  </a:txBody>
                  <a:tcPr marT="45664" marB="45664">
                    <a:solidFill>
                      <a:schemeClr val="bg1"/>
                    </a:solidFill>
                  </a:tcPr>
                </a:tc>
                <a:tc>
                  <a:txBody>
                    <a:bodyPr/>
                    <a:lstStyle/>
                    <a:p>
                      <a:pPr algn="ctr"/>
                      <a:r>
                        <a:rPr lang="en-US" sz="2400" b="1" dirty="0" smtClean="0">
                          <a:solidFill>
                            <a:schemeClr val="tx1"/>
                          </a:solidFill>
                          <a:latin typeface="Times New Roman" pitchFamily="18" charset="0"/>
                          <a:cs typeface="Times New Roman" pitchFamily="18" charset="0"/>
                        </a:rPr>
                        <a:t>13,577</a:t>
                      </a:r>
                      <a:endParaRPr lang="en-US" sz="2400" b="1" dirty="0">
                        <a:solidFill>
                          <a:schemeClr val="tx1"/>
                        </a:solidFill>
                        <a:latin typeface="Times New Roman" pitchFamily="18" charset="0"/>
                        <a:cs typeface="Times New Roman" pitchFamily="18" charset="0"/>
                      </a:endParaRPr>
                    </a:p>
                  </a:txBody>
                  <a:tcPr marT="45664" marB="45664" anchor="ctr">
                    <a:solidFill>
                      <a:schemeClr val="bg1"/>
                    </a:solidFill>
                  </a:tcPr>
                </a:tc>
                <a:tc>
                  <a:txBody>
                    <a:bodyPr/>
                    <a:lstStyle/>
                    <a:p>
                      <a:pPr algn="ctr"/>
                      <a:r>
                        <a:rPr lang="en-US" sz="2400" b="1" dirty="0" smtClean="0">
                          <a:solidFill>
                            <a:schemeClr val="tx1"/>
                          </a:solidFill>
                          <a:latin typeface="Times New Roman" pitchFamily="18" charset="0"/>
                          <a:cs typeface="Times New Roman" pitchFamily="18" charset="0"/>
                        </a:rPr>
                        <a:t>2,772</a:t>
                      </a:r>
                      <a:endParaRPr lang="en-US" sz="2400" b="1" dirty="0">
                        <a:solidFill>
                          <a:schemeClr val="tx1"/>
                        </a:solidFill>
                        <a:latin typeface="Times New Roman" pitchFamily="18" charset="0"/>
                        <a:cs typeface="Times New Roman" pitchFamily="18" charset="0"/>
                      </a:endParaRPr>
                    </a:p>
                  </a:txBody>
                  <a:tcPr marT="45664" marB="45664" anchor="ctr">
                    <a:solidFill>
                      <a:schemeClr val="bg1"/>
                    </a:solidFill>
                  </a:tcPr>
                </a:tc>
              </a:tr>
              <a:tr h="145721">
                <a:tc>
                  <a:txBody>
                    <a:bodyPr/>
                    <a:lstStyle/>
                    <a:p>
                      <a:endParaRPr lang="en-US" sz="1600" b="1" dirty="0">
                        <a:solidFill>
                          <a:schemeClr val="tx1"/>
                        </a:solidFill>
                        <a:latin typeface="Arial" pitchFamily="34" charset="0"/>
                        <a:cs typeface="Arial" pitchFamily="34" charset="0"/>
                      </a:endParaRPr>
                    </a:p>
                  </a:txBody>
                  <a:tcPr marT="45664" marB="45664">
                    <a:solidFill>
                      <a:schemeClr val="bg1"/>
                    </a:solidFill>
                  </a:tcPr>
                </a:tc>
                <a:tc>
                  <a:txBody>
                    <a:bodyPr/>
                    <a:lstStyle/>
                    <a:p>
                      <a:pPr algn="ctr"/>
                      <a:endParaRPr lang="en-US" sz="1600" b="1" dirty="0">
                        <a:solidFill>
                          <a:schemeClr val="tx1"/>
                        </a:solidFill>
                        <a:latin typeface="Arial" pitchFamily="34" charset="0"/>
                        <a:cs typeface="Arial" pitchFamily="34" charset="0"/>
                      </a:endParaRPr>
                    </a:p>
                  </a:txBody>
                  <a:tcPr marT="45664" marB="45664">
                    <a:solidFill>
                      <a:schemeClr val="bg1"/>
                    </a:solidFill>
                  </a:tcPr>
                </a:tc>
                <a:tc>
                  <a:txBody>
                    <a:bodyPr/>
                    <a:lstStyle/>
                    <a:p>
                      <a:pPr algn="r"/>
                      <a:r>
                        <a:rPr lang="en-US" sz="1600" b="1" dirty="0" smtClean="0">
                          <a:solidFill>
                            <a:schemeClr val="tx1"/>
                          </a:solidFill>
                          <a:latin typeface="Arial" pitchFamily="34" charset="0"/>
                          <a:cs typeface="Arial" pitchFamily="34" charset="0"/>
                        </a:rPr>
                        <a:t>Total:</a:t>
                      </a:r>
                      <a:r>
                        <a:rPr lang="en-US" sz="1600" b="1" baseline="0" dirty="0" smtClean="0">
                          <a:solidFill>
                            <a:schemeClr val="tx1"/>
                          </a:solidFill>
                          <a:latin typeface="Arial" pitchFamily="34" charset="0"/>
                          <a:cs typeface="Arial" pitchFamily="34" charset="0"/>
                        </a:rPr>
                        <a:t> 16,350</a:t>
                      </a:r>
                      <a:endParaRPr lang="en-US" sz="1600" b="1" dirty="0">
                        <a:solidFill>
                          <a:schemeClr val="tx1"/>
                        </a:solidFill>
                        <a:latin typeface="Arial" pitchFamily="34" charset="0"/>
                        <a:cs typeface="Arial" pitchFamily="34" charset="0"/>
                      </a:endParaRPr>
                    </a:p>
                  </a:txBody>
                  <a:tcPr marT="45664" marB="45664">
                    <a:solidFill>
                      <a:schemeClr val="bg1"/>
                    </a:solidFill>
                  </a:tcPr>
                </a:tc>
              </a:tr>
            </a:tbl>
          </a:graphicData>
        </a:graphic>
      </p:graphicFrame>
      <p:sp>
        <p:nvSpPr>
          <p:cNvPr id="9" name="TextBox 8"/>
          <p:cNvSpPr txBox="1"/>
          <p:nvPr/>
        </p:nvSpPr>
        <p:spPr>
          <a:xfrm>
            <a:off x="6503829" y="1618486"/>
            <a:ext cx="3549305" cy="523220"/>
          </a:xfrm>
          <a:prstGeom prst="rect">
            <a:avLst/>
          </a:prstGeom>
          <a:noFill/>
        </p:spPr>
        <p:txBody>
          <a:bodyPr wrap="none" rtlCol="0">
            <a:spAutoFit/>
          </a:bodyPr>
          <a:lstStyle/>
          <a:p>
            <a:r>
              <a:rPr lang="en-US" sz="2800" dirty="0" smtClean="0">
                <a:latin typeface="Arial" panose="020B0604020202020204" pitchFamily="34" charset="0"/>
                <a:cs typeface="Arial" panose="020B0604020202020204" pitchFamily="34" charset="0"/>
              </a:rPr>
              <a:t>GAP survival at EFS.</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68276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216" y="1009175"/>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716004" y="1885803"/>
            <a:ext cx="10535891" cy="4463481"/>
          </a:xfrm>
          <a:prstGeom prst="rect">
            <a:avLst/>
          </a:prstGeom>
        </p:spPr>
      </p:pic>
      <p:sp>
        <p:nvSpPr>
          <p:cNvPr id="6" name="TextBox 5"/>
          <p:cNvSpPr txBox="1"/>
          <p:nvPr/>
        </p:nvSpPr>
        <p:spPr>
          <a:xfrm>
            <a:off x="716004" y="886065"/>
            <a:ext cx="5330242" cy="523220"/>
          </a:xfrm>
          <a:prstGeom prst="rect">
            <a:avLst/>
          </a:prstGeom>
          <a:noFill/>
        </p:spPr>
        <p:txBody>
          <a:bodyPr wrap="none" rtlCol="0">
            <a:spAutoFit/>
          </a:bodyPr>
          <a:lstStyle/>
          <a:p>
            <a:r>
              <a:rPr lang="en-US" sz="2800" dirty="0" smtClean="0">
                <a:latin typeface="Arial" panose="020B0604020202020204" pitchFamily="34" charset="0"/>
                <a:cs typeface="Arial" panose="020B0604020202020204" pitchFamily="34" charset="0"/>
              </a:rPr>
              <a:t>GAP size demographics at EFS.</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1531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216" y="1009175"/>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6" name="TextBox 5"/>
          <p:cNvSpPr txBox="1"/>
          <p:nvPr/>
        </p:nvSpPr>
        <p:spPr>
          <a:xfrm>
            <a:off x="2735873" y="1409285"/>
            <a:ext cx="6621172" cy="523220"/>
          </a:xfrm>
          <a:prstGeom prst="rect">
            <a:avLst/>
          </a:prstGeom>
          <a:noFill/>
        </p:spPr>
        <p:txBody>
          <a:bodyPr wrap="none" rtlCol="0">
            <a:spAutoFit/>
          </a:bodyPr>
          <a:lstStyle/>
          <a:p>
            <a:r>
              <a:rPr lang="en-US" sz="2800" dirty="0" smtClean="0">
                <a:latin typeface="Arial" panose="020B0604020202020204" pitchFamily="34" charset="0"/>
                <a:cs typeface="Arial" panose="020B0604020202020204" pitchFamily="34" charset="0"/>
              </a:rPr>
              <a:t>How to map Areas on your Natural Area.</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1782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248" y="1047812"/>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4" name="TextBox 3"/>
          <p:cNvSpPr txBox="1"/>
          <p:nvPr/>
        </p:nvSpPr>
        <p:spPr>
          <a:xfrm>
            <a:off x="183292" y="222031"/>
            <a:ext cx="10503185" cy="1015663"/>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Locate GAP populations on your Natural Area.  Ride and walk along roads, trails, and paths and note those that pass through GAP populations; off-trail is okay, too.</a:t>
            </a:r>
          </a:p>
          <a:p>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Relative abundance and rough estimate of populations.</a:t>
            </a:r>
          </a:p>
        </p:txBody>
      </p:sp>
      <p:pic>
        <p:nvPicPr>
          <p:cNvPr id="3" name="Picture 2"/>
          <p:cNvPicPr>
            <a:picLocks noChangeAspect="1"/>
          </p:cNvPicPr>
          <p:nvPr/>
        </p:nvPicPr>
        <p:blipFill>
          <a:blip r:embed="rId2"/>
          <a:stretch>
            <a:fillRect/>
          </a:stretch>
        </p:blipFill>
        <p:spPr>
          <a:xfrm>
            <a:off x="1096296" y="988071"/>
            <a:ext cx="2369138" cy="203219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22" y="3421266"/>
            <a:ext cx="4259049" cy="2577451"/>
          </a:xfrm>
          <a:prstGeom prst="rect">
            <a:avLst/>
          </a:prstGeom>
        </p:spPr>
      </p:pic>
      <p:sp>
        <p:nvSpPr>
          <p:cNvPr id="6" name="TextBox 5"/>
          <p:cNvSpPr txBox="1"/>
          <p:nvPr/>
        </p:nvSpPr>
        <p:spPr>
          <a:xfrm>
            <a:off x="3633671" y="1387258"/>
            <a:ext cx="5948615" cy="923330"/>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EFS:  In 2007, one large, dense GAP population, extending outside of monitoring area on northern edge; a few small, satellite populations.</a:t>
            </a:r>
          </a:p>
        </p:txBody>
      </p:sp>
      <p:sp>
        <p:nvSpPr>
          <p:cNvPr id="7" name="TextBox 6"/>
          <p:cNvSpPr txBox="1"/>
          <p:nvPr/>
        </p:nvSpPr>
        <p:spPr>
          <a:xfrm>
            <a:off x="878059" y="6027957"/>
            <a:ext cx="4659858" cy="64633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CR:  Very large Natural Area with many small, localized GAP populations.</a:t>
            </a:r>
          </a:p>
        </p:txBody>
      </p:sp>
      <p:pic>
        <p:nvPicPr>
          <p:cNvPr id="8" name="Picture 7"/>
          <p:cNvPicPr>
            <a:picLocks noChangeAspect="1"/>
          </p:cNvPicPr>
          <p:nvPr/>
        </p:nvPicPr>
        <p:blipFill>
          <a:blip r:embed="rId4"/>
          <a:stretch>
            <a:fillRect/>
          </a:stretch>
        </p:blipFill>
        <p:spPr>
          <a:xfrm>
            <a:off x="5704786" y="2498501"/>
            <a:ext cx="2988453" cy="3810738"/>
          </a:xfrm>
          <a:prstGeom prst="rect">
            <a:avLst/>
          </a:prstGeom>
        </p:spPr>
      </p:pic>
      <p:sp>
        <p:nvSpPr>
          <p:cNvPr id="9" name="TextBox 8"/>
          <p:cNvSpPr txBox="1"/>
          <p:nvPr/>
        </p:nvSpPr>
        <p:spPr>
          <a:xfrm>
            <a:off x="8868957" y="2605658"/>
            <a:ext cx="3052294" cy="1477328"/>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LBP: Large, sparsely distributed GAPs along North Trails and small, localized GAP populations in hammock.</a:t>
            </a:r>
          </a:p>
        </p:txBody>
      </p:sp>
      <p:pic>
        <p:nvPicPr>
          <p:cNvPr id="10" name="Picture 9"/>
          <p:cNvPicPr>
            <a:picLocks noChangeAspect="1"/>
          </p:cNvPicPr>
          <p:nvPr/>
        </p:nvPicPr>
        <p:blipFill>
          <a:blip r:embed="rId5"/>
          <a:stretch>
            <a:fillRect/>
          </a:stretch>
        </p:blipFill>
        <p:spPr>
          <a:xfrm>
            <a:off x="9748024" y="4403870"/>
            <a:ext cx="1294161" cy="2150789"/>
          </a:xfrm>
          <a:prstGeom prst="rect">
            <a:avLst/>
          </a:prstGeom>
        </p:spPr>
      </p:pic>
    </p:spTree>
    <p:extLst>
      <p:ext uri="{BB962C8B-B14F-4D97-AF65-F5344CB8AC3E}">
        <p14:creationId xmlns:p14="http://schemas.microsoft.com/office/powerpoint/2010/main" val="41659816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524000" y="152401"/>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smtClean="0">
                <a:latin typeface="Arial" panose="020B0604020202020204" pitchFamily="34" charset="0"/>
                <a:cs typeface="Arial" panose="020B0604020202020204" pitchFamily="34" charset="0"/>
              </a:rPr>
              <a:t>Saving the GAPs in the Enchanted Forest Sanctuary</a:t>
            </a:r>
          </a:p>
          <a:p>
            <a:pPr algn="ctr" eaLnBrk="1" hangingPunct="1">
              <a:spcBef>
                <a:spcPct val="0"/>
              </a:spcBef>
              <a:buFontTx/>
              <a:buNone/>
            </a:pPr>
            <a:r>
              <a:rPr lang="en-US" altLang="en-US" sz="2400" b="1" dirty="0" smtClean="0">
                <a:latin typeface="Arial" panose="020B0604020202020204" pitchFamily="34" charset="0"/>
                <a:cs typeface="Arial" panose="020B0604020202020204" pitchFamily="34" charset="0"/>
              </a:rPr>
              <a:t>Meet the Volunteers</a:t>
            </a:r>
            <a:endParaRPr lang="en-US" altLang="en-US" sz="24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65691" y="1721990"/>
            <a:ext cx="3159947" cy="4954619"/>
          </a:xfrm>
          <a:prstGeom prst="rect">
            <a:avLst/>
          </a:prstGeom>
        </p:spPr>
      </p:pic>
      <p:pic>
        <p:nvPicPr>
          <p:cNvPr id="4" name="Picture 3"/>
          <p:cNvPicPr>
            <a:picLocks noChangeAspect="1"/>
          </p:cNvPicPr>
          <p:nvPr/>
        </p:nvPicPr>
        <p:blipFill>
          <a:blip r:embed="rId3"/>
          <a:stretch>
            <a:fillRect/>
          </a:stretch>
        </p:blipFill>
        <p:spPr>
          <a:xfrm>
            <a:off x="1945664" y="695326"/>
            <a:ext cx="2102290" cy="2293407"/>
          </a:xfrm>
          <a:prstGeom prst="rect">
            <a:avLst/>
          </a:prstGeom>
        </p:spPr>
      </p:pic>
      <p:pic>
        <p:nvPicPr>
          <p:cNvPr id="8" name="Picture 7"/>
          <p:cNvPicPr>
            <a:picLocks noChangeAspect="1"/>
          </p:cNvPicPr>
          <p:nvPr/>
        </p:nvPicPr>
        <p:blipFill>
          <a:blip r:embed="rId4"/>
          <a:stretch>
            <a:fillRect/>
          </a:stretch>
        </p:blipFill>
        <p:spPr>
          <a:xfrm>
            <a:off x="8366078" y="663966"/>
            <a:ext cx="3477922" cy="2586704"/>
          </a:xfrm>
          <a:prstGeom prst="rect">
            <a:avLst/>
          </a:prstGeom>
        </p:spPr>
      </p:pic>
      <p:pic>
        <p:nvPicPr>
          <p:cNvPr id="5" name="Picture 4"/>
          <p:cNvPicPr>
            <a:picLocks noChangeAspect="1"/>
          </p:cNvPicPr>
          <p:nvPr/>
        </p:nvPicPr>
        <p:blipFill>
          <a:blip r:embed="rId5"/>
          <a:stretch>
            <a:fillRect/>
          </a:stretch>
        </p:blipFill>
        <p:spPr>
          <a:xfrm>
            <a:off x="3749803" y="2468531"/>
            <a:ext cx="1947114" cy="3461536"/>
          </a:xfrm>
          <a:prstGeom prst="rect">
            <a:avLst/>
          </a:prstGeom>
        </p:spPr>
      </p:pic>
      <p:pic>
        <p:nvPicPr>
          <p:cNvPr id="71682"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66000" y="1155170"/>
            <a:ext cx="235743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stretch>
            <a:fillRect/>
          </a:stretch>
        </p:blipFill>
        <p:spPr>
          <a:xfrm>
            <a:off x="7194989" y="2468531"/>
            <a:ext cx="2342178" cy="4210657"/>
          </a:xfrm>
          <a:prstGeom prst="rect">
            <a:avLst/>
          </a:prstGeom>
        </p:spPr>
      </p:pic>
      <p:pic>
        <p:nvPicPr>
          <p:cNvPr id="11" name="Picture 10"/>
          <p:cNvPicPr>
            <a:picLocks noChangeAspect="1"/>
          </p:cNvPicPr>
          <p:nvPr/>
        </p:nvPicPr>
        <p:blipFill>
          <a:blip r:embed="rId8"/>
          <a:stretch>
            <a:fillRect/>
          </a:stretch>
        </p:blipFill>
        <p:spPr>
          <a:xfrm>
            <a:off x="683282" y="124238"/>
            <a:ext cx="1051550" cy="2061863"/>
          </a:xfrm>
          <a:prstGeom prst="rect">
            <a:avLst/>
          </a:prstGeom>
        </p:spPr>
      </p:pic>
      <p:pic>
        <p:nvPicPr>
          <p:cNvPr id="3" name="Picture 2"/>
          <p:cNvPicPr>
            <a:picLocks noChangeAspect="1"/>
          </p:cNvPicPr>
          <p:nvPr/>
        </p:nvPicPr>
        <p:blipFill>
          <a:blip r:embed="rId9"/>
          <a:stretch>
            <a:fillRect/>
          </a:stretch>
        </p:blipFill>
        <p:spPr>
          <a:xfrm>
            <a:off x="9643517" y="3357350"/>
            <a:ext cx="2234413" cy="3295510"/>
          </a:xfrm>
          <a:prstGeom prst="rect">
            <a:avLst/>
          </a:prstGeom>
        </p:spPr>
      </p:pic>
    </p:spTree>
    <p:extLst>
      <p:ext uri="{BB962C8B-B14F-4D97-AF65-F5344CB8AC3E}">
        <p14:creationId xmlns:p14="http://schemas.microsoft.com/office/powerpoint/2010/main" val="39107643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248" y="1047812"/>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4" name="TextBox 3"/>
          <p:cNvSpPr txBox="1"/>
          <p:nvPr/>
        </p:nvSpPr>
        <p:spPr>
          <a:xfrm>
            <a:off x="183292" y="222031"/>
            <a:ext cx="10503185" cy="6555641"/>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A road that passes through a GAP population is considered an Area.  Go to an Area that you want to map.  Give the Area a name and an acronym.  Consistently use these names.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A transect will be laid down  in the Area and used to make a count of the GAPS in the Area</a:t>
            </a:r>
            <a:r>
              <a:rPr lang="en-US" sz="2000" dirty="0">
                <a:latin typeface="Arial" panose="020B0604020202020204" pitchFamily="34" charset="0"/>
                <a:cs typeface="Arial" panose="020B0604020202020204" pitchFamily="34" charset="0"/>
              </a:rPr>
              <a:t>. </a:t>
            </a:r>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location of the transect is fixed and does </a:t>
            </a:r>
            <a:r>
              <a:rPr lang="en-US" sz="2000" dirty="0" smtClean="0">
                <a:latin typeface="Arial" panose="020B0604020202020204" pitchFamily="34" charset="0"/>
                <a:cs typeface="Arial" panose="020B0604020202020204" pitchFamily="34" charset="0"/>
              </a:rPr>
              <a:t>not</a:t>
            </a:r>
          </a:p>
          <a:p>
            <a:r>
              <a:rPr lang="en-US" sz="2000" dirty="0" smtClean="0">
                <a:latin typeface="Arial" panose="020B0604020202020204" pitchFamily="34" charset="0"/>
                <a:cs typeface="Arial" panose="020B0604020202020204" pitchFamily="34" charset="0"/>
              </a:rPr>
              <a:t>change.</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The transect will follow the road.  There will two </a:t>
            </a:r>
          </a:p>
          <a:p>
            <a:r>
              <a:rPr lang="en-US" sz="2000" dirty="0" smtClean="0">
                <a:latin typeface="Arial" panose="020B0604020202020204" pitchFamily="34" charset="0"/>
                <a:cs typeface="Arial" panose="020B0604020202020204" pitchFamily="34" charset="0"/>
              </a:rPr>
              <a:t>ends to the transect, which are determined by </a:t>
            </a:r>
          </a:p>
          <a:p>
            <a:r>
              <a:rPr lang="en-US" sz="2000" dirty="0" smtClean="0">
                <a:latin typeface="Arial" panose="020B0604020202020204" pitchFamily="34" charset="0"/>
                <a:cs typeface="Arial" panose="020B0604020202020204" pitchFamily="34" charset="0"/>
              </a:rPr>
              <a:t>the beginning and end of a road; and/or the </a:t>
            </a:r>
          </a:p>
          <a:p>
            <a:r>
              <a:rPr lang="en-US" sz="2000" dirty="0" smtClean="0">
                <a:latin typeface="Arial" panose="020B0604020202020204" pitchFamily="34" charset="0"/>
                <a:cs typeface="Arial" panose="020B0604020202020204" pitchFamily="34" charset="0"/>
              </a:rPr>
              <a:t>beginning and end of a GAP population along</a:t>
            </a:r>
          </a:p>
          <a:p>
            <a:r>
              <a:rPr lang="en-US" sz="2000" dirty="0" smtClean="0">
                <a:latin typeface="Arial" panose="020B0604020202020204" pitchFamily="34" charset="0"/>
                <a:cs typeface="Arial" panose="020B0604020202020204" pitchFamily="34" charset="0"/>
              </a:rPr>
              <a:t> the road.  Determine the ends then decide which </a:t>
            </a:r>
          </a:p>
          <a:p>
            <a:r>
              <a:rPr lang="en-US" sz="2000" dirty="0" smtClean="0">
                <a:latin typeface="Arial" panose="020B0604020202020204" pitchFamily="34" charset="0"/>
                <a:cs typeface="Arial" panose="020B0604020202020204" pitchFamily="34" charset="0"/>
              </a:rPr>
              <a:t>end is the start of the transect and which end is </a:t>
            </a:r>
          </a:p>
          <a:p>
            <a:r>
              <a:rPr lang="en-US" sz="2000" dirty="0" smtClean="0">
                <a:latin typeface="Arial" panose="020B0604020202020204" pitchFamily="34" charset="0"/>
                <a:cs typeface="Arial" panose="020B0604020202020204" pitchFamily="34" charset="0"/>
              </a:rPr>
              <a:t>the finish.</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If the transect is very long, then it should be</a:t>
            </a:r>
          </a:p>
          <a:p>
            <a:r>
              <a:rPr lang="en-US" sz="2000" dirty="0">
                <a:latin typeface="Arial" panose="020B0604020202020204" pitchFamily="34" charset="0"/>
                <a:cs typeface="Arial" panose="020B0604020202020204" pitchFamily="34" charset="0"/>
              </a:rPr>
              <a:t>b</a:t>
            </a:r>
            <a:r>
              <a:rPr lang="en-US" sz="2000" dirty="0" smtClean="0">
                <a:latin typeface="Arial" panose="020B0604020202020204" pitchFamily="34" charset="0"/>
                <a:cs typeface="Arial" panose="020B0604020202020204" pitchFamily="34" charset="0"/>
              </a:rPr>
              <a:t>roken into Sections to make counting and</a:t>
            </a:r>
          </a:p>
          <a:p>
            <a:r>
              <a:rPr lang="en-US" sz="2000" dirty="0" smtClean="0">
                <a:latin typeface="Arial" panose="020B0604020202020204" pitchFamily="34" charset="0"/>
                <a:cs typeface="Arial" panose="020B0604020202020204" pitchFamily="34" charset="0"/>
              </a:rPr>
              <a:t>data sorting easier.</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Get the lat-longs for beginning, finish, and Sections.</a:t>
            </a:r>
          </a:p>
        </p:txBody>
      </p:sp>
      <p:pic>
        <p:nvPicPr>
          <p:cNvPr id="5" name="Picture 4"/>
          <p:cNvPicPr>
            <a:picLocks noChangeAspect="1"/>
          </p:cNvPicPr>
          <p:nvPr/>
        </p:nvPicPr>
        <p:blipFill>
          <a:blip r:embed="rId2"/>
          <a:stretch>
            <a:fillRect/>
          </a:stretch>
        </p:blipFill>
        <p:spPr>
          <a:xfrm>
            <a:off x="6237940" y="1774209"/>
            <a:ext cx="5505066" cy="4722124"/>
          </a:xfrm>
          <a:prstGeom prst="rect">
            <a:avLst/>
          </a:prstGeom>
        </p:spPr>
      </p:pic>
    </p:spTree>
    <p:extLst>
      <p:ext uri="{BB962C8B-B14F-4D97-AF65-F5344CB8AC3E}">
        <p14:creationId xmlns:p14="http://schemas.microsoft.com/office/powerpoint/2010/main" val="10492738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248" y="1047812"/>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4" name="TextBox 3"/>
          <p:cNvSpPr txBox="1"/>
          <p:nvPr/>
        </p:nvSpPr>
        <p:spPr>
          <a:xfrm>
            <a:off x="183292" y="222031"/>
            <a:ext cx="10503185" cy="6555641"/>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Estimate on the number of GAPs in the Area.</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If there are ≤ 100 GAPs, use a LOW COUNT.</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If there are &gt; 100 GAPs, use a HIGH COUNT.</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For both counts:</a:t>
            </a:r>
          </a:p>
          <a:p>
            <a:r>
              <a:rPr lang="en-US" sz="2000" dirty="0" smtClean="0">
                <a:latin typeface="Arial" panose="020B0604020202020204" pitchFamily="34" charset="0"/>
                <a:cs typeface="Arial" panose="020B0604020202020204" pitchFamily="34" charset="0"/>
              </a:rPr>
              <a:t>Start at the beginning of the transect and walk very, very</a:t>
            </a:r>
          </a:p>
          <a:p>
            <a:r>
              <a:rPr lang="en-US" sz="2000" dirty="0" smtClean="0">
                <a:latin typeface="Arial" panose="020B0604020202020204" pitchFamily="34" charset="0"/>
                <a:cs typeface="Arial" panose="020B0604020202020204" pitchFamily="34" charset="0"/>
              </a:rPr>
              <a:t>slowly to the end of the transect.</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Count all GAPs with a longest leaf length of 12” or greater;</a:t>
            </a:r>
          </a:p>
          <a:p>
            <a:r>
              <a:rPr lang="en-US" sz="2000" dirty="0" smtClean="0">
                <a:latin typeface="Arial" panose="020B0604020202020204" pitchFamily="34" charset="0"/>
                <a:cs typeface="Arial" panose="020B0604020202020204" pitchFamily="34" charset="0"/>
              </a:rPr>
              <a:t>sort into size categories and with an inflorescence</a:t>
            </a:r>
          </a:p>
          <a:p>
            <a:r>
              <a:rPr lang="en-US" sz="2000" dirty="0" smtClean="0">
                <a:latin typeface="Arial" panose="020B0604020202020204" pitchFamily="34" charset="0"/>
                <a:cs typeface="Arial" panose="020B0604020202020204" pitchFamily="34" charset="0"/>
              </a:rPr>
              <a:t>(developing or seed released).</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You can turn around and look back, but make sure you</a:t>
            </a:r>
          </a:p>
          <a:p>
            <a:r>
              <a:rPr lang="en-US" sz="2000" dirty="0" smtClean="0">
                <a:latin typeface="Arial" panose="020B0604020202020204" pitchFamily="34" charset="0"/>
                <a:cs typeface="Arial" panose="020B0604020202020204" pitchFamily="34" charset="0"/>
              </a:rPr>
              <a:t>don’t count GAPs twice.  Look as thoroughly as you can.</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Do not anticipate seeing GAPs – Do not look for those that </a:t>
            </a:r>
          </a:p>
          <a:p>
            <a:r>
              <a:rPr lang="en-US" sz="2000" dirty="0" smtClean="0">
                <a:latin typeface="Arial" panose="020B0604020202020204" pitchFamily="34" charset="0"/>
                <a:cs typeface="Arial" panose="020B0604020202020204" pitchFamily="34" charset="0"/>
              </a:rPr>
              <a:t>you know are there; approach the count as if you have never been to this location, and expect to see a GAP anywhere.</a:t>
            </a:r>
          </a:p>
          <a:p>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MAKE IT AN HONEST COUNT!</a:t>
            </a:r>
            <a:endParaRPr lang="en-US" sz="2000" dirty="0" smtClean="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7126187" y="395384"/>
            <a:ext cx="3894588" cy="5254787"/>
          </a:xfrm>
          <a:prstGeom prst="rect">
            <a:avLst/>
          </a:prstGeom>
        </p:spPr>
      </p:pic>
    </p:spTree>
    <p:extLst>
      <p:ext uri="{BB962C8B-B14F-4D97-AF65-F5344CB8AC3E}">
        <p14:creationId xmlns:p14="http://schemas.microsoft.com/office/powerpoint/2010/main" val="26834966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248" y="1047812"/>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4" name="TextBox 3"/>
          <p:cNvSpPr txBox="1"/>
          <p:nvPr/>
        </p:nvSpPr>
        <p:spPr>
          <a:xfrm>
            <a:off x="2047713" y="4424062"/>
            <a:ext cx="7296156" cy="1938992"/>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For HIGH COUNTs:</a:t>
            </a:r>
          </a:p>
          <a:p>
            <a:r>
              <a:rPr lang="en-US" sz="2000" dirty="0" smtClean="0">
                <a:latin typeface="Arial" panose="020B0604020202020204" pitchFamily="34" charset="0"/>
                <a:cs typeface="Arial" panose="020B0604020202020204" pitchFamily="34" charset="0"/>
              </a:rPr>
              <a:t>Determine a distance from the transect to include a portion of the GAPs in the Area, run lines parallel to the transect at that distance on both sides, and count GAPs (12” lll or greater) only in that Area.</a:t>
            </a:r>
            <a:endParaRPr lang="en-US" sz="2000" dirty="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047713" y="934578"/>
            <a:ext cx="7296156" cy="3323935"/>
          </a:xfrm>
          <a:prstGeom prst="rect">
            <a:avLst/>
          </a:prstGeom>
        </p:spPr>
      </p:pic>
      <p:sp>
        <p:nvSpPr>
          <p:cNvPr id="5" name="TextBox 4"/>
          <p:cNvSpPr txBox="1"/>
          <p:nvPr/>
        </p:nvSpPr>
        <p:spPr>
          <a:xfrm>
            <a:off x="335692" y="374431"/>
            <a:ext cx="10503185" cy="1015663"/>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For HIGH COUNTs:</a:t>
            </a:r>
          </a:p>
          <a:p>
            <a:endParaRPr lang="en-US" sz="2000" dirty="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3037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248" y="1047812"/>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4" name="TextBox 3"/>
          <p:cNvSpPr txBox="1"/>
          <p:nvPr/>
        </p:nvSpPr>
        <p:spPr>
          <a:xfrm>
            <a:off x="1427612" y="5122461"/>
            <a:ext cx="9517891" cy="1631216"/>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For LOW COUNTs:</a:t>
            </a:r>
          </a:p>
          <a:p>
            <a:r>
              <a:rPr lang="en-US" sz="2000" dirty="0" smtClean="0">
                <a:latin typeface="Arial" panose="020B0604020202020204" pitchFamily="34" charset="0"/>
                <a:cs typeface="Arial" panose="020B0604020202020204" pitchFamily="34" charset="0"/>
              </a:rPr>
              <a:t>Count every GAPs (12</a:t>
            </a:r>
            <a:r>
              <a:rPr lang="en-US" sz="2000" dirty="0">
                <a:latin typeface="Arial" panose="020B0604020202020204" pitchFamily="34" charset="0"/>
                <a:cs typeface="Arial" panose="020B0604020202020204" pitchFamily="34" charset="0"/>
              </a:rPr>
              <a:t>” lll or greater) </a:t>
            </a:r>
            <a:r>
              <a:rPr lang="en-US" sz="2000" dirty="0" smtClean="0">
                <a:latin typeface="Arial" panose="020B0604020202020204" pitchFamily="34" charset="0"/>
                <a:cs typeface="Arial" panose="020B0604020202020204" pitchFamily="34" charset="0"/>
              </a:rPr>
              <a:t>you can see as you walk along the transect; look through the forest.  Distinguish between groups in Areas and outliers.  Measure distance to nearest trees and most distant GAPs in the group.</a:t>
            </a:r>
            <a:endParaRPr lang="en-US" sz="2000" dirty="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p:txBody>
      </p:sp>
      <p:sp>
        <p:nvSpPr>
          <p:cNvPr id="5" name="TextBox 4"/>
          <p:cNvSpPr txBox="1"/>
          <p:nvPr/>
        </p:nvSpPr>
        <p:spPr>
          <a:xfrm>
            <a:off x="335692" y="374431"/>
            <a:ext cx="10503185" cy="1015663"/>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For LOW COUNTs:</a:t>
            </a:r>
          </a:p>
          <a:p>
            <a:endParaRPr lang="en-US" sz="2000" dirty="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1250394" y="858321"/>
            <a:ext cx="7034384" cy="4204998"/>
          </a:xfrm>
          <a:prstGeom prst="rect">
            <a:avLst/>
          </a:prstGeom>
        </p:spPr>
      </p:pic>
      <p:sp>
        <p:nvSpPr>
          <p:cNvPr id="8" name="TextBox 7"/>
          <p:cNvSpPr txBox="1"/>
          <p:nvPr/>
        </p:nvSpPr>
        <p:spPr>
          <a:xfrm>
            <a:off x="2238233" y="988670"/>
            <a:ext cx="898003" cy="369332"/>
          </a:xfrm>
          <a:prstGeom prst="rect">
            <a:avLst/>
          </a:prstGeom>
          <a:noFill/>
        </p:spPr>
        <p:txBody>
          <a:bodyPr wrap="none" rtlCol="0">
            <a:spAutoFit/>
          </a:bodyPr>
          <a:lstStyle/>
          <a:p>
            <a:r>
              <a:rPr lang="en-US" dirty="0" smtClean="0"/>
              <a:t>CR:Sb.4</a:t>
            </a:r>
            <a:endParaRPr lang="en-US" dirty="0"/>
          </a:p>
        </p:txBody>
      </p:sp>
      <p:pic>
        <p:nvPicPr>
          <p:cNvPr id="11" name="Picture 10"/>
          <p:cNvPicPr>
            <a:picLocks noChangeAspect="1"/>
          </p:cNvPicPr>
          <p:nvPr/>
        </p:nvPicPr>
        <p:blipFill>
          <a:blip r:embed="rId3"/>
          <a:stretch>
            <a:fillRect/>
          </a:stretch>
        </p:blipFill>
        <p:spPr>
          <a:xfrm>
            <a:off x="7976317" y="408439"/>
            <a:ext cx="3304762" cy="2552381"/>
          </a:xfrm>
          <a:prstGeom prst="rect">
            <a:avLst/>
          </a:prstGeom>
        </p:spPr>
      </p:pic>
    </p:spTree>
    <p:extLst>
      <p:ext uri="{BB962C8B-B14F-4D97-AF65-F5344CB8AC3E}">
        <p14:creationId xmlns:p14="http://schemas.microsoft.com/office/powerpoint/2010/main" val="31007928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29333" y="571857"/>
            <a:ext cx="7733333" cy="5714286"/>
          </a:xfrm>
          <a:prstGeom prst="rect">
            <a:avLst/>
          </a:prstGeom>
        </p:spPr>
      </p:pic>
    </p:spTree>
    <p:extLst>
      <p:ext uri="{BB962C8B-B14F-4D97-AF65-F5344CB8AC3E}">
        <p14:creationId xmlns:p14="http://schemas.microsoft.com/office/powerpoint/2010/main" val="15054388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248" y="1047812"/>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5" name="TextBox 4"/>
          <p:cNvSpPr txBox="1"/>
          <p:nvPr/>
        </p:nvSpPr>
        <p:spPr>
          <a:xfrm>
            <a:off x="335692" y="374431"/>
            <a:ext cx="10503185" cy="2554545"/>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A given Area will change from a HIGH COUNT to a LOW COUNT if the GAPs in the Area falls below 100; this happened in the Enchanted Forest because the weevil killed so many GAPs.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Hopefully, with success, we will get Areas with increasing GAP counts and we will have to change LOW COUNTS to HIGH COUNTs.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The transect does not change.</a:t>
            </a:r>
            <a:endParaRPr lang="en-US" sz="2000" dirty="0">
              <a:latin typeface="Arial" panose="020B0604020202020204" pitchFamily="34" charset="0"/>
              <a:cs typeface="Arial" panose="020B0604020202020204" pitchFamily="34" charset="0"/>
            </a:endParaRPr>
          </a:p>
        </p:txBody>
      </p:sp>
      <p:graphicFrame>
        <p:nvGraphicFramePr>
          <p:cNvPr id="9" name="Chart 8"/>
          <p:cNvGraphicFramePr>
            <a:graphicFrameLocks/>
          </p:cNvGraphicFramePr>
          <p:nvPr>
            <p:extLst>
              <p:ext uri="{D42A27DB-BD31-4B8C-83A1-F6EECF244321}">
                <p14:modId xmlns:p14="http://schemas.microsoft.com/office/powerpoint/2010/main" val="2664426903"/>
              </p:ext>
            </p:extLst>
          </p:nvPr>
        </p:nvGraphicFramePr>
        <p:xfrm>
          <a:off x="35439" y="3294581"/>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ext uri="{D42A27DB-BD31-4B8C-83A1-F6EECF244321}">
                <p14:modId xmlns:p14="http://schemas.microsoft.com/office/powerpoint/2010/main" val="313926477"/>
              </p:ext>
            </p:extLst>
          </p:nvPr>
        </p:nvGraphicFramePr>
        <p:xfrm>
          <a:off x="2117676" y="3294581"/>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ext uri="{D42A27DB-BD31-4B8C-83A1-F6EECF244321}">
                <p14:modId xmlns:p14="http://schemas.microsoft.com/office/powerpoint/2010/main" val="4050367129"/>
              </p:ext>
            </p:extLst>
          </p:nvPr>
        </p:nvGraphicFramePr>
        <p:xfrm>
          <a:off x="4403676" y="3294581"/>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a:graphicFrameLocks/>
          </p:cNvGraphicFramePr>
          <p:nvPr>
            <p:extLst>
              <p:ext uri="{D42A27DB-BD31-4B8C-83A1-F6EECF244321}">
                <p14:modId xmlns:p14="http://schemas.microsoft.com/office/powerpoint/2010/main" val="1378712487"/>
              </p:ext>
            </p:extLst>
          </p:nvPr>
        </p:nvGraphicFramePr>
        <p:xfrm>
          <a:off x="8203959" y="3286404"/>
          <a:ext cx="470535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p:cNvSpPr txBox="1"/>
          <p:nvPr/>
        </p:nvSpPr>
        <p:spPr>
          <a:xfrm>
            <a:off x="6780676" y="4288672"/>
            <a:ext cx="2049407" cy="369332"/>
          </a:xfrm>
          <a:prstGeom prst="rect">
            <a:avLst/>
          </a:prstGeom>
          <a:noFill/>
        </p:spPr>
        <p:txBody>
          <a:bodyPr wrap="none" rtlCol="0">
            <a:spAutoFit/>
          </a:bodyPr>
          <a:lstStyle/>
          <a:p>
            <a:r>
              <a:rPr lang="en-US" dirty="0" smtClean="0"/>
              <a:t>Begin LOW COUNTS</a:t>
            </a:r>
            <a:endParaRPr lang="en-US" dirty="0"/>
          </a:p>
        </p:txBody>
      </p:sp>
      <p:sp>
        <p:nvSpPr>
          <p:cNvPr id="4" name="TextBox 3"/>
          <p:cNvSpPr txBox="1"/>
          <p:nvPr/>
        </p:nvSpPr>
        <p:spPr>
          <a:xfrm>
            <a:off x="335692" y="6218720"/>
            <a:ext cx="309571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Example:  Enchanted </a:t>
            </a:r>
            <a:r>
              <a:rPr lang="en-US" dirty="0" smtClean="0">
                <a:latin typeface="Arial" panose="020B0604020202020204" pitchFamily="34" charset="0"/>
                <a:cs typeface="Arial" panose="020B0604020202020204" pitchFamily="34" charset="0"/>
              </a:rPr>
              <a:t>Forest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60068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248" y="1047812"/>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5" name="TextBox 4"/>
          <p:cNvSpPr txBox="1"/>
          <p:nvPr/>
        </p:nvSpPr>
        <p:spPr>
          <a:xfrm>
            <a:off x="335692" y="374431"/>
            <a:ext cx="10503185" cy="1938992"/>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Loxahatchee National Wildlife Refuge</a:t>
            </a:r>
          </a:p>
          <a:p>
            <a:r>
              <a:rPr lang="en-US" sz="2000" dirty="0" smtClean="0">
                <a:latin typeface="Arial" panose="020B0604020202020204" pitchFamily="34" charset="0"/>
                <a:cs typeface="Arial" panose="020B0604020202020204" pitchFamily="34" charset="0"/>
              </a:rPr>
              <a:t>Another Example of a HIGH to LOW count because of the weevil.</a:t>
            </a:r>
          </a:p>
          <a:p>
            <a:r>
              <a:rPr lang="en-US" sz="2000" dirty="0" smtClean="0">
                <a:latin typeface="Arial" panose="020B0604020202020204" pitchFamily="34" charset="0"/>
                <a:cs typeface="Arial" panose="020B0604020202020204" pitchFamily="34" charset="0"/>
              </a:rPr>
              <a:t>Method will expand to include other species of bromeliads in Florida that are being attacked by the weevil, but first, the GAP.</a:t>
            </a:r>
          </a:p>
          <a:p>
            <a:endParaRPr lang="en-US" sz="2000" dirty="0" smtClean="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910684" y="1713789"/>
            <a:ext cx="7642136" cy="4739020"/>
          </a:xfrm>
          <a:prstGeom prst="rect">
            <a:avLst/>
          </a:prstGeom>
        </p:spPr>
      </p:pic>
    </p:spTree>
    <p:extLst>
      <p:ext uri="{BB962C8B-B14F-4D97-AF65-F5344CB8AC3E}">
        <p14:creationId xmlns:p14="http://schemas.microsoft.com/office/powerpoint/2010/main" val="26240275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248" y="1047812"/>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5" name="TextBox 4"/>
          <p:cNvSpPr txBox="1"/>
          <p:nvPr/>
        </p:nvSpPr>
        <p:spPr>
          <a:xfrm>
            <a:off x="335692" y="374431"/>
            <a:ext cx="10503185" cy="4401205"/>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Data collected for wild counts: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Initial mapping and base count; draw maps to show landmarks to make counting easier.</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Give length and direction of transect.  HIGH Count: distance measured from transect for counting; LOW Count: distance to furthest GAPs in group and outliers.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Does canopy cover transect?  If no, how far are the nearest trees?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Count GAPs and inflorescences.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(Do not count the GAPs that were deliberately put out to release seed.)</a:t>
            </a:r>
          </a:p>
          <a:p>
            <a:endParaRPr lang="en-US" sz="2000" dirty="0" smtClean="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79097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684330" y="367603"/>
            <a:ext cx="9239534"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Annual Wild GAP Counts, example:  Lemon Bay Park: North Trails.</a:t>
            </a:r>
            <a:endParaRPr lang="en-US" sz="2000" dirty="0">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714569405"/>
              </p:ext>
            </p:extLst>
          </p:nvPr>
        </p:nvGraphicFramePr>
        <p:xfrm>
          <a:off x="1684330" y="1132762"/>
          <a:ext cx="9799091" cy="4858604"/>
        </p:xfrm>
        <a:graphic>
          <a:graphicData uri="http://schemas.openxmlformats.org/drawingml/2006/table">
            <a:tbl>
              <a:tblPr>
                <a:tableStyleId>{5C22544A-7EE6-4342-B048-85BDC9FD1C3A}</a:tableStyleId>
              </a:tblPr>
              <a:tblGrid>
                <a:gridCol w="1224299"/>
                <a:gridCol w="640402"/>
                <a:gridCol w="776959"/>
                <a:gridCol w="1732854"/>
                <a:gridCol w="866425"/>
                <a:gridCol w="866425"/>
                <a:gridCol w="1092452"/>
                <a:gridCol w="866425"/>
                <a:gridCol w="866425"/>
                <a:gridCol w="866425"/>
              </a:tblGrid>
              <a:tr h="411397">
                <a:tc>
                  <a:txBody>
                    <a:bodyPr/>
                    <a:lstStyle/>
                    <a:p>
                      <a:pPr algn="l" fontAlgn="t"/>
                      <a:r>
                        <a:rPr lang="en-US" sz="1100" u="none" strike="noStrike" dirty="0">
                          <a:effectLst/>
                        </a:rPr>
                        <a:t>Natural Area</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Area</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ctr" fontAlgn="t"/>
                      <a:r>
                        <a:rPr lang="en-US" sz="1100" u="none" strike="noStrike">
                          <a:effectLst/>
                        </a:rPr>
                        <a:t>Section</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GAP</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2015</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2015</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2015</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2016</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2016</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2016</a:t>
                      </a:r>
                      <a:endParaRPr lang="en-US" sz="1100" b="0" i="0" u="none" strike="noStrike">
                        <a:solidFill>
                          <a:srgbClr val="000000"/>
                        </a:solidFill>
                        <a:effectLst/>
                        <a:latin typeface="Calibri" panose="020F0502020204030204" pitchFamily="34" charset="0"/>
                      </a:endParaRPr>
                    </a:p>
                  </a:txBody>
                  <a:tcPr marL="0" marR="0" marT="0" marB="0"/>
                </a:tc>
              </a:tr>
              <a:tr h="724060">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ctr" fontAlgn="t"/>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Medium</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Large</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Very Large</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Medium</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Large</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Very Large</a:t>
                      </a:r>
                      <a:endParaRPr lang="en-US" sz="1100" b="0" i="0" u="none" strike="noStrike">
                        <a:solidFill>
                          <a:srgbClr val="000000"/>
                        </a:solidFill>
                        <a:effectLst/>
                        <a:latin typeface="Calibri" panose="020F0502020204030204" pitchFamily="34" charset="0"/>
                      </a:endParaRPr>
                    </a:p>
                  </a:txBody>
                  <a:tcPr marL="0" marR="0" marT="0" marB="0"/>
                </a:tc>
              </a:tr>
              <a:tr h="473107">
                <a:tc>
                  <a:txBody>
                    <a:bodyPr/>
                    <a:lstStyle/>
                    <a:p>
                      <a:pPr algn="l" fontAlgn="t"/>
                      <a:r>
                        <a:rPr lang="en-US" sz="1100" u="none" strike="noStrike">
                          <a:effectLst/>
                        </a:rPr>
                        <a:t>LBP</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NT</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ctr" fontAlgn="t"/>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no inf</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tc>
                <a:tc rowSpan="3" gridSpan="3">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c rowSpan="3" hMerge="1">
                  <a:txBody>
                    <a:bodyPr/>
                    <a:lstStyle/>
                    <a:p>
                      <a:endParaRPr lang="en-US"/>
                    </a:p>
                  </a:txBody>
                  <a:tcPr/>
                </a:tc>
                <a:tc rowSpan="3" hMerge="1">
                  <a:txBody>
                    <a:bodyPr/>
                    <a:lstStyle/>
                    <a:p>
                      <a:endParaRPr lang="en-US"/>
                    </a:p>
                  </a:txBody>
                  <a:tcPr/>
                </a:tc>
              </a:tr>
              <a:tr h="473107">
                <a:tc>
                  <a:txBody>
                    <a:bodyPr/>
                    <a:lstStyle/>
                    <a:p>
                      <a:pPr algn="l" fontAlgn="t"/>
                      <a:r>
                        <a:rPr lang="en-US" sz="1100" u="none" strike="noStrike">
                          <a:effectLst/>
                        </a:rPr>
                        <a:t>LBP</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NT</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ctr" fontAlgn="t"/>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inf developing</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r>
              <a:tr h="925645">
                <a:tc>
                  <a:txBody>
                    <a:bodyPr/>
                    <a:lstStyle/>
                    <a:p>
                      <a:pPr algn="l" fontAlgn="t"/>
                      <a:r>
                        <a:rPr lang="en-US" sz="1100" u="none" strike="noStrike">
                          <a:effectLst/>
                        </a:rPr>
                        <a:t>LBP</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NT</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ctr" fontAlgn="t"/>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inf releasing or has released seed</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r>
              <a:tr h="473107">
                <a:tc>
                  <a:txBody>
                    <a:bodyPr/>
                    <a:lstStyle/>
                    <a:p>
                      <a:pPr algn="l" fontAlgn="t"/>
                      <a:r>
                        <a:rPr lang="en-US" sz="1100" u="none" strike="noStrike">
                          <a:effectLst/>
                        </a:rPr>
                        <a:t>LBP</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NT</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ctr" fontAlgn="t"/>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no inf</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r>
              <a:tr h="473107">
                <a:tc>
                  <a:txBody>
                    <a:bodyPr/>
                    <a:lstStyle/>
                    <a:p>
                      <a:pPr algn="l" fontAlgn="t"/>
                      <a:r>
                        <a:rPr lang="en-US" sz="1100" u="none" strike="noStrike">
                          <a:effectLst/>
                        </a:rPr>
                        <a:t>LBP</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NT</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ctr" fontAlgn="t"/>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inf developing</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r>
              <a:tr h="905074">
                <a:tc>
                  <a:txBody>
                    <a:bodyPr/>
                    <a:lstStyle/>
                    <a:p>
                      <a:pPr algn="l" fontAlgn="t"/>
                      <a:r>
                        <a:rPr lang="en-US" sz="1100" u="none" strike="noStrike">
                          <a:effectLst/>
                        </a:rPr>
                        <a:t>LBP</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NT</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ctr" fontAlgn="t"/>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inf releasing or has released seed</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dirty="0">
                        <a:solidFill>
                          <a:srgbClr val="000000"/>
                        </a:solidFill>
                        <a:effectLst/>
                        <a:latin typeface="Calibri" panose="020F0502020204030204" pitchFamily="34" charset="0"/>
                      </a:endParaRPr>
                    </a:p>
                  </a:txBody>
                  <a:tcPr marL="0" marR="0" marT="0" marB="0"/>
                </a:tc>
              </a:tr>
            </a:tbl>
          </a:graphicData>
        </a:graphic>
      </p:graphicFrame>
      <p:sp>
        <p:nvSpPr>
          <p:cNvPr id="14" name="TextBox 1"/>
          <p:cNvSpPr txBox="1"/>
          <p:nvPr/>
        </p:nvSpPr>
        <p:spPr>
          <a:xfrm>
            <a:off x="9501755" y="2566956"/>
            <a:ext cx="1589111" cy="119207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a:t>Data to be entered</a:t>
            </a:r>
            <a:r>
              <a:rPr lang="en-US" sz="1100" baseline="0"/>
              <a:t> next year.</a:t>
            </a:r>
            <a:endParaRPr lang="en-US" sz="1100"/>
          </a:p>
        </p:txBody>
      </p:sp>
      <p:sp>
        <p:nvSpPr>
          <p:cNvPr id="2" name="TextBox 1"/>
          <p:cNvSpPr txBox="1"/>
          <p:nvPr/>
        </p:nvSpPr>
        <p:spPr>
          <a:xfrm>
            <a:off x="163775" y="3020362"/>
            <a:ext cx="1411374" cy="1477328"/>
          </a:xfrm>
          <a:prstGeom prst="rect">
            <a:avLst/>
          </a:prstGeom>
          <a:noFill/>
        </p:spPr>
        <p:txBody>
          <a:bodyPr wrap="square" rtlCol="0">
            <a:spAutoFit/>
          </a:bodyPr>
          <a:lstStyle/>
          <a:p>
            <a:r>
              <a:rPr lang="en-US" dirty="0" smtClean="0"/>
              <a:t>More Areas can be added going down the rows.</a:t>
            </a:r>
            <a:endParaRPr lang="en-US" dirty="0"/>
          </a:p>
        </p:txBody>
      </p:sp>
      <p:sp>
        <p:nvSpPr>
          <p:cNvPr id="6" name="TextBox 5"/>
          <p:cNvSpPr txBox="1"/>
          <p:nvPr/>
        </p:nvSpPr>
        <p:spPr>
          <a:xfrm>
            <a:off x="8865196" y="763430"/>
            <a:ext cx="2545222" cy="369332"/>
          </a:xfrm>
          <a:prstGeom prst="rect">
            <a:avLst/>
          </a:prstGeom>
          <a:noFill/>
        </p:spPr>
        <p:txBody>
          <a:bodyPr wrap="square" rtlCol="0">
            <a:spAutoFit/>
          </a:bodyPr>
          <a:lstStyle/>
          <a:p>
            <a:r>
              <a:rPr lang="en-US" dirty="0" smtClean="0"/>
              <a:t>Time moves this way….</a:t>
            </a:r>
            <a:endParaRPr lang="en-US" dirty="0"/>
          </a:p>
        </p:txBody>
      </p:sp>
    </p:spTree>
    <p:extLst>
      <p:ext uri="{BB962C8B-B14F-4D97-AF65-F5344CB8AC3E}">
        <p14:creationId xmlns:p14="http://schemas.microsoft.com/office/powerpoint/2010/main" val="10122562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848368"/>
            <a:ext cx="12192000" cy="1384995"/>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GARDENS</a:t>
            </a:r>
          </a:p>
          <a:p>
            <a:pPr algn="ctr"/>
            <a:endParaRPr lang="en-US" sz="2800" b="1" dirty="0">
              <a:latin typeface="Arial" panose="020B0604020202020204" pitchFamily="34" charset="0"/>
              <a:cs typeface="Arial" panose="020B0604020202020204" pitchFamily="34" charset="0"/>
            </a:endParaRPr>
          </a:p>
          <a:p>
            <a:pPr algn="ctr"/>
            <a:endParaRPr lang="en-US" sz="28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64460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524000" y="152401"/>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smtClean="0">
                <a:latin typeface="Arial" panose="020B0604020202020204" pitchFamily="34" charset="0"/>
                <a:cs typeface="Arial" panose="020B0604020202020204" pitchFamily="34" charset="0"/>
              </a:rPr>
              <a:t>Saving the GAPs in the Enchanted Forest Sanctuary</a:t>
            </a:r>
          </a:p>
          <a:p>
            <a:pPr algn="ctr" eaLnBrk="1" hangingPunct="1">
              <a:spcBef>
                <a:spcPct val="0"/>
              </a:spcBef>
              <a:buFontTx/>
              <a:buNone/>
            </a:pPr>
            <a:r>
              <a:rPr lang="en-US" altLang="en-US" sz="2400" b="1" dirty="0" smtClean="0">
                <a:latin typeface="Arial" panose="020B0604020202020204" pitchFamily="34" charset="0"/>
                <a:cs typeface="Arial" panose="020B0604020202020204" pitchFamily="34" charset="0"/>
              </a:rPr>
              <a:t>2015</a:t>
            </a:r>
          </a:p>
        </p:txBody>
      </p:sp>
      <p:sp>
        <p:nvSpPr>
          <p:cNvPr id="12" name="Rectangle 3"/>
          <p:cNvSpPr>
            <a:spLocks noChangeArrowheads="1"/>
          </p:cNvSpPr>
          <p:nvPr/>
        </p:nvSpPr>
        <p:spPr bwMode="auto">
          <a:xfrm>
            <a:off x="1524000" y="1232849"/>
            <a:ext cx="9144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smtClean="0">
                <a:latin typeface="Arial" panose="020B0604020202020204" pitchFamily="34" charset="0"/>
                <a:cs typeface="Arial" panose="020B0604020202020204" pitchFamily="34" charset="0"/>
              </a:rPr>
              <a:t>Rescuing GAPs and keeping them safe.</a:t>
            </a:r>
          </a:p>
          <a:p>
            <a:pPr eaLnBrk="1" hangingPunct="1">
              <a:spcBef>
                <a:spcPct val="0"/>
              </a:spcBef>
              <a:buFontTx/>
              <a:buNone/>
            </a:pPr>
            <a:endParaRPr lang="en-US" altLang="en-US" sz="2400" b="1" dirty="0">
              <a:latin typeface="Arial" panose="020B0604020202020204" pitchFamily="34" charset="0"/>
              <a:cs typeface="Arial" panose="020B0604020202020204" pitchFamily="34" charset="0"/>
            </a:endParaRPr>
          </a:p>
          <a:p>
            <a:pPr eaLnBrk="1" hangingPunct="1">
              <a:spcBef>
                <a:spcPct val="0"/>
              </a:spcBef>
              <a:buFontTx/>
              <a:buNone/>
            </a:pPr>
            <a:r>
              <a:rPr lang="en-US" altLang="en-US" sz="2400" b="1" dirty="0" smtClean="0">
                <a:latin typeface="Arial" panose="020B0604020202020204" pitchFamily="34" charset="0"/>
                <a:cs typeface="Arial" panose="020B0604020202020204" pitchFamily="34" charset="0"/>
              </a:rPr>
              <a:t>METHOD Development: Not just for the Enchanted Forest, but Natural Areas throughout Central and South Florida who want to save their GAPs.</a:t>
            </a:r>
          </a:p>
          <a:p>
            <a:pPr eaLnBrk="1" hangingPunct="1">
              <a:spcBef>
                <a:spcPct val="0"/>
              </a:spcBef>
              <a:buFontTx/>
              <a:buNone/>
            </a:pPr>
            <a:endParaRPr lang="en-US" altLang="en-US" sz="2400" b="1" dirty="0">
              <a:latin typeface="Arial" panose="020B0604020202020204" pitchFamily="34" charset="0"/>
              <a:cs typeface="Arial" panose="020B0604020202020204" pitchFamily="34" charset="0"/>
            </a:endParaRPr>
          </a:p>
          <a:p>
            <a:pPr eaLnBrk="1" hangingPunct="1">
              <a:spcBef>
                <a:spcPct val="0"/>
              </a:spcBef>
              <a:buFontTx/>
              <a:buNone/>
            </a:pPr>
            <a:r>
              <a:rPr lang="en-US" altLang="en-US" sz="2400" b="1" dirty="0" smtClean="0">
                <a:latin typeface="Arial" panose="020B0604020202020204" pitchFamily="34" charset="0"/>
                <a:cs typeface="Arial" panose="020B0604020202020204" pitchFamily="34" charset="0"/>
              </a:rPr>
              <a:t>Difficulties:  </a:t>
            </a:r>
          </a:p>
          <a:p>
            <a:pPr marL="342900" indent="-342900">
              <a:spcBef>
                <a:spcPct val="0"/>
              </a:spcBef>
            </a:pPr>
            <a:r>
              <a:rPr lang="en-US" altLang="en-US" sz="2400" b="1" dirty="0" smtClean="0">
                <a:latin typeface="Arial" panose="020B0604020202020204" pitchFamily="34" charset="0"/>
                <a:cs typeface="Arial" panose="020B0604020202020204" pitchFamily="34" charset="0"/>
              </a:rPr>
              <a:t>Many different habitats;</a:t>
            </a:r>
          </a:p>
          <a:p>
            <a:pPr marL="342900" indent="-342900">
              <a:spcBef>
                <a:spcPct val="0"/>
              </a:spcBef>
            </a:pPr>
            <a:r>
              <a:rPr lang="en-US" altLang="en-US" sz="2400" b="1" dirty="0" smtClean="0">
                <a:latin typeface="Arial" panose="020B0604020202020204" pitchFamily="34" charset="0"/>
                <a:cs typeface="Arial" panose="020B0604020202020204" pitchFamily="34" charset="0"/>
              </a:rPr>
              <a:t>GAP populations of different sizes and demographics;</a:t>
            </a:r>
          </a:p>
          <a:p>
            <a:pPr marL="342900" indent="-342900">
              <a:spcBef>
                <a:spcPct val="0"/>
              </a:spcBef>
            </a:pPr>
            <a:r>
              <a:rPr lang="en-US" altLang="en-US" sz="2400" b="1" dirty="0" smtClean="0">
                <a:latin typeface="Arial" panose="020B0604020202020204" pitchFamily="34" charset="0"/>
                <a:cs typeface="Arial" panose="020B0604020202020204" pitchFamily="34" charset="0"/>
              </a:rPr>
              <a:t>Must meet the needs of the volunteers and land managers who will be using the method.</a:t>
            </a:r>
          </a:p>
        </p:txBody>
      </p:sp>
    </p:spTree>
    <p:extLst>
      <p:ext uri="{BB962C8B-B14F-4D97-AF65-F5344CB8AC3E}">
        <p14:creationId xmlns:p14="http://schemas.microsoft.com/office/powerpoint/2010/main" val="34597351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248" y="1047812"/>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5" name="TextBox 4"/>
          <p:cNvSpPr txBox="1"/>
          <p:nvPr/>
        </p:nvSpPr>
        <p:spPr>
          <a:xfrm>
            <a:off x="847373" y="1247867"/>
            <a:ext cx="10503185" cy="4401205"/>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GARDENS</a:t>
            </a:r>
          </a:p>
          <a:p>
            <a:r>
              <a:rPr lang="en-US" sz="2000" dirty="0" smtClean="0">
                <a:latin typeface="Arial" panose="020B0604020202020204" pitchFamily="34" charset="0"/>
                <a:cs typeface="Arial" panose="020B0604020202020204" pitchFamily="34" charset="0"/>
              </a:rPr>
              <a:t>Gardens should be many and small instead of few and large.</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When a Garden is set up, the Garden should be given a name and the boundaries of the Garden should be determined.</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Take the lat-long of the center of the Garden and measure approximate Area.</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Draw and give a general description of the Gardens.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Annual count:  Meticulous count of all GAPs in the Gardens and method of rearing, and summary of deaths and seed release from previous year.</a:t>
            </a:r>
          </a:p>
          <a:p>
            <a:endParaRPr lang="en-US" sz="2000" dirty="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87126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248" y="1047812"/>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5" name="TextBox 4"/>
          <p:cNvSpPr txBox="1"/>
          <p:nvPr/>
        </p:nvSpPr>
        <p:spPr>
          <a:xfrm>
            <a:off x="854306" y="565500"/>
            <a:ext cx="10503185" cy="4708981"/>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GARDENS</a:t>
            </a:r>
          </a:p>
          <a:p>
            <a:r>
              <a:rPr lang="en-US" sz="2000" dirty="0" smtClean="0">
                <a:latin typeface="Arial" panose="020B0604020202020204" pitchFamily="34" charset="0"/>
                <a:cs typeface="Arial" panose="020B0604020202020204" pitchFamily="34" charset="0"/>
              </a:rPr>
              <a:t>Throughout the year: Monitor GAP rearing methods.</a:t>
            </a:r>
          </a:p>
          <a:p>
            <a:r>
              <a:rPr lang="en-US" sz="2000" dirty="0" smtClean="0">
                <a:latin typeface="Arial" panose="020B0604020202020204" pitchFamily="34" charset="0"/>
                <a:cs typeface="Arial" panose="020B0604020202020204" pitchFamily="34" charset="0"/>
              </a:rPr>
              <a:t>	</a:t>
            </a:r>
          </a:p>
          <a:p>
            <a:r>
              <a:rPr lang="en-US" sz="2000" dirty="0" smtClean="0">
                <a:latin typeface="Arial" panose="020B0604020202020204" pitchFamily="34" charset="0"/>
                <a:cs typeface="Arial" panose="020B0604020202020204" pitchFamily="34" charset="0"/>
              </a:rPr>
              <a:t>Grow the GAPs on structures designed for rearing the plants.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Mobile structures:</a:t>
            </a:r>
          </a:p>
          <a:p>
            <a:r>
              <a:rPr lang="en-US" sz="2000" dirty="0" smtClean="0">
                <a:latin typeface="Arial" panose="020B0604020202020204" pitchFamily="34" charset="0"/>
                <a:cs typeface="Arial" panose="020B0604020202020204" pitchFamily="34" charset="0"/>
              </a:rPr>
              <a:t> </a:t>
            </a:r>
          </a:p>
          <a:p>
            <a:r>
              <a:rPr lang="en-US" sz="2000" dirty="0" smtClean="0">
                <a:latin typeface="Arial" panose="020B0604020202020204" pitchFamily="34" charset="0"/>
                <a:cs typeface="Arial" panose="020B0604020202020204" pitchFamily="34" charset="0"/>
              </a:rPr>
              <a:t>Garden GAPs can be removed in case of need to burn or otherwise maintain location of Garden;</a:t>
            </a:r>
          </a:p>
          <a:p>
            <a:r>
              <a:rPr lang="en-US" sz="2000" dirty="0" smtClean="0">
                <a:latin typeface="Arial" panose="020B0604020202020204" pitchFamily="34" charset="0"/>
                <a:cs typeface="Arial" panose="020B0604020202020204" pitchFamily="34" charset="0"/>
              </a:rPr>
              <a:t> </a:t>
            </a:r>
          </a:p>
          <a:p>
            <a:r>
              <a:rPr lang="en-US" sz="2000" dirty="0" smtClean="0">
                <a:latin typeface="Arial" panose="020B0604020202020204" pitchFamily="34" charset="0"/>
                <a:cs typeface="Arial" panose="020B0604020202020204" pitchFamily="34" charset="0"/>
              </a:rPr>
              <a:t>Can transition plants easy when it is time to put the plant out to release seed; or for other reasons;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Will make counting and keeping data easier and will define and limit our gardens (we are not trying to save every GAP, we are trying to increase seed output).</a:t>
            </a:r>
          </a:p>
        </p:txBody>
      </p:sp>
    </p:spTree>
    <p:extLst>
      <p:ext uri="{BB962C8B-B14F-4D97-AF65-F5344CB8AC3E}">
        <p14:creationId xmlns:p14="http://schemas.microsoft.com/office/powerpoint/2010/main" val="42307260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248" y="1047812"/>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5" name="TextBox 4"/>
          <p:cNvSpPr txBox="1"/>
          <p:nvPr/>
        </p:nvSpPr>
        <p:spPr>
          <a:xfrm>
            <a:off x="918425" y="360782"/>
            <a:ext cx="10503185" cy="2554545"/>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GARDENS</a:t>
            </a:r>
          </a:p>
          <a:p>
            <a:r>
              <a:rPr lang="en-US" sz="2000" dirty="0" smtClean="0">
                <a:latin typeface="Arial" panose="020B0604020202020204" pitchFamily="34" charset="0"/>
                <a:cs typeface="Arial" panose="020B0604020202020204" pitchFamily="34" charset="0"/>
              </a:rPr>
              <a:t>Can study which methods work best under what conditions for which size categories.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Structures are numbered, kept in a data sheet, and when Gardens are checked, information is filled out for each structure.</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All GAPs that initially go into a structure (a cohort) stay together until they die or are put out for seed release.</a:t>
            </a:r>
          </a:p>
        </p:txBody>
      </p:sp>
      <p:pic>
        <p:nvPicPr>
          <p:cNvPr id="6" name="Picture 5"/>
          <p:cNvPicPr>
            <a:picLocks noChangeAspect="1"/>
          </p:cNvPicPr>
          <p:nvPr/>
        </p:nvPicPr>
        <p:blipFill>
          <a:blip r:embed="rId2"/>
          <a:stretch>
            <a:fillRect/>
          </a:stretch>
        </p:blipFill>
        <p:spPr>
          <a:xfrm>
            <a:off x="8922156" y="2910385"/>
            <a:ext cx="2699444" cy="3597751"/>
          </a:xfrm>
          <a:prstGeom prst="rect">
            <a:avLst/>
          </a:prstGeom>
        </p:spPr>
      </p:pic>
      <p:pic>
        <p:nvPicPr>
          <p:cNvPr id="7" name="Picture 6"/>
          <p:cNvPicPr>
            <a:picLocks noChangeAspect="1"/>
          </p:cNvPicPr>
          <p:nvPr/>
        </p:nvPicPr>
        <p:blipFill>
          <a:blip r:embed="rId3"/>
          <a:stretch>
            <a:fillRect/>
          </a:stretch>
        </p:blipFill>
        <p:spPr>
          <a:xfrm>
            <a:off x="4143839" y="2910385"/>
            <a:ext cx="4557140" cy="3600142"/>
          </a:xfrm>
          <a:prstGeom prst="rect">
            <a:avLst/>
          </a:prstGeom>
        </p:spPr>
      </p:pic>
      <p:pic>
        <p:nvPicPr>
          <p:cNvPr id="4" name="Picture 3"/>
          <p:cNvPicPr>
            <a:picLocks noChangeAspect="1"/>
          </p:cNvPicPr>
          <p:nvPr/>
        </p:nvPicPr>
        <p:blipFill>
          <a:blip r:embed="rId4"/>
          <a:stretch>
            <a:fillRect/>
          </a:stretch>
        </p:blipFill>
        <p:spPr>
          <a:xfrm>
            <a:off x="918425" y="2910385"/>
            <a:ext cx="3004237" cy="3605084"/>
          </a:xfrm>
          <a:prstGeom prst="rect">
            <a:avLst/>
          </a:prstGeom>
        </p:spPr>
      </p:pic>
    </p:spTree>
    <p:extLst>
      <p:ext uri="{BB962C8B-B14F-4D97-AF65-F5344CB8AC3E}">
        <p14:creationId xmlns:p14="http://schemas.microsoft.com/office/powerpoint/2010/main" val="26188762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248" y="1047812"/>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5" name="TextBox 4"/>
          <p:cNvSpPr txBox="1"/>
          <p:nvPr/>
        </p:nvSpPr>
        <p:spPr>
          <a:xfrm>
            <a:off x="936193" y="620090"/>
            <a:ext cx="10503185"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GARDENS at the Enchanted Forest</a:t>
            </a:r>
          </a:p>
        </p:txBody>
      </p:sp>
      <p:graphicFrame>
        <p:nvGraphicFramePr>
          <p:cNvPr id="6" name="Chart 5"/>
          <p:cNvGraphicFramePr>
            <a:graphicFrameLocks/>
          </p:cNvGraphicFramePr>
          <p:nvPr>
            <p:extLst>
              <p:ext uri="{D42A27DB-BD31-4B8C-83A1-F6EECF244321}">
                <p14:modId xmlns:p14="http://schemas.microsoft.com/office/powerpoint/2010/main" val="1284723453"/>
              </p:ext>
            </p:extLst>
          </p:nvPr>
        </p:nvGraphicFramePr>
        <p:xfrm>
          <a:off x="709530" y="1249444"/>
          <a:ext cx="4926995" cy="455085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6278991" y="194657"/>
            <a:ext cx="5160387" cy="646331"/>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Six gardens (defined, named, and mapped)</a:t>
            </a:r>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Plants rescued and placed as safely as possible.</a:t>
            </a:r>
            <a:endParaRPr lang="en-US"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6743479" y="921390"/>
            <a:ext cx="4231410" cy="4571751"/>
          </a:xfrm>
          <a:prstGeom prst="rect">
            <a:avLst/>
          </a:prstGeom>
        </p:spPr>
      </p:pic>
      <p:sp>
        <p:nvSpPr>
          <p:cNvPr id="8" name="TextBox 7"/>
          <p:cNvSpPr txBox="1"/>
          <p:nvPr/>
        </p:nvSpPr>
        <p:spPr>
          <a:xfrm>
            <a:off x="6743479" y="5573543"/>
            <a:ext cx="4816175" cy="923330"/>
          </a:xfrm>
          <a:prstGeom prst="rect">
            <a:avLst/>
          </a:prstGeom>
          <a:noFill/>
        </p:spPr>
        <p:txBody>
          <a:bodyPr wrap="square" rtlCol="0">
            <a:spAutoFit/>
          </a:bodyPr>
          <a:lstStyle/>
          <a:p>
            <a:r>
              <a:rPr lang="en-US" dirty="0" smtClean="0"/>
              <a:t>Tiny and small GAPs placed on a Sabal palm stump in Magnolia Loop Garden, to keep the plants off of the ground and safe from rot.</a:t>
            </a:r>
            <a:endParaRPr lang="en-US" dirty="0"/>
          </a:p>
        </p:txBody>
      </p:sp>
      <p:sp>
        <p:nvSpPr>
          <p:cNvPr id="9" name="TextBox 8"/>
          <p:cNvSpPr txBox="1"/>
          <p:nvPr/>
        </p:nvSpPr>
        <p:spPr>
          <a:xfrm>
            <a:off x="709530" y="5435043"/>
            <a:ext cx="4816175" cy="1200329"/>
          </a:xfrm>
          <a:prstGeom prst="rect">
            <a:avLst/>
          </a:prstGeom>
          <a:noFill/>
        </p:spPr>
        <p:txBody>
          <a:bodyPr wrap="square" rtlCol="0">
            <a:spAutoFit/>
          </a:bodyPr>
          <a:lstStyle/>
          <a:p>
            <a:r>
              <a:rPr lang="en-US" dirty="0" smtClean="0"/>
              <a:t>Need to keep close tabs on GAPs that we grow in our Gardens – what works, what doesn’t work (we have the numbers!), measuring germination, growth and survival rates.</a:t>
            </a:r>
            <a:endParaRPr lang="en-US" dirty="0"/>
          </a:p>
        </p:txBody>
      </p:sp>
      <p:sp>
        <p:nvSpPr>
          <p:cNvPr id="10" name="TextBox 9"/>
          <p:cNvSpPr txBox="1"/>
          <p:nvPr/>
        </p:nvSpPr>
        <p:spPr>
          <a:xfrm>
            <a:off x="3781916" y="2234384"/>
            <a:ext cx="1866892" cy="1754326"/>
          </a:xfrm>
          <a:prstGeom prst="rect">
            <a:avLst/>
          </a:prstGeom>
          <a:noFill/>
        </p:spPr>
        <p:txBody>
          <a:bodyPr wrap="square" rtlCol="0">
            <a:spAutoFit/>
          </a:bodyPr>
          <a:lstStyle/>
          <a:p>
            <a:r>
              <a:rPr lang="en-US" dirty="0" smtClean="0"/>
              <a:t>General count of tiny and small GAPs rescued by volunteers in the Enchanted Forest in 2015.</a:t>
            </a:r>
          </a:p>
        </p:txBody>
      </p:sp>
    </p:spTree>
    <p:extLst>
      <p:ext uri="{BB962C8B-B14F-4D97-AF65-F5344CB8AC3E}">
        <p14:creationId xmlns:p14="http://schemas.microsoft.com/office/powerpoint/2010/main" val="38674848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216" y="1009175"/>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60221" y="281577"/>
            <a:ext cx="8233352" cy="6259725"/>
          </a:xfrm>
          <a:prstGeom prst="rect">
            <a:avLst/>
          </a:prstGeom>
        </p:spPr>
      </p:pic>
      <p:sp>
        <p:nvSpPr>
          <p:cNvPr id="4" name="TextBox 3"/>
          <p:cNvSpPr txBox="1"/>
          <p:nvPr/>
        </p:nvSpPr>
        <p:spPr>
          <a:xfrm>
            <a:off x="8712094" y="472646"/>
            <a:ext cx="3359889" cy="5940088"/>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GAPs in a similar size category are kept on a structure (no mixing of sizes).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Easier to count, easier to measure growth and survival rates.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Easier to organize.</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Different size categories may require different conditions/management.</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A cohort is monitored until all GAPs die or are put out for seed (on same structure or moved).</a:t>
            </a:r>
          </a:p>
        </p:txBody>
      </p:sp>
    </p:spTree>
    <p:extLst>
      <p:ext uri="{BB962C8B-B14F-4D97-AF65-F5344CB8AC3E}">
        <p14:creationId xmlns:p14="http://schemas.microsoft.com/office/powerpoint/2010/main" val="15869079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01505" y="447075"/>
            <a:ext cx="9239534"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Annual Garden Counts, example:  Carlton Reserve: Garden Ten-Garden.</a:t>
            </a:r>
            <a:endParaRPr lang="en-US" sz="2000"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888193326"/>
              </p:ext>
            </p:extLst>
          </p:nvPr>
        </p:nvGraphicFramePr>
        <p:xfrm>
          <a:off x="805218" y="1119108"/>
          <a:ext cx="10454185" cy="5063331"/>
        </p:xfrm>
        <a:graphic>
          <a:graphicData uri="http://schemas.openxmlformats.org/drawingml/2006/table">
            <a:tbl>
              <a:tblPr>
                <a:tableStyleId>{5C22544A-7EE6-4342-B048-85BDC9FD1C3A}</a:tableStyleId>
              </a:tblPr>
              <a:tblGrid>
                <a:gridCol w="917551"/>
                <a:gridCol w="917551"/>
                <a:gridCol w="829112"/>
                <a:gridCol w="2284665"/>
                <a:gridCol w="917551"/>
                <a:gridCol w="917551"/>
                <a:gridCol w="917551"/>
                <a:gridCol w="917551"/>
                <a:gridCol w="917551"/>
                <a:gridCol w="917551"/>
              </a:tblGrid>
              <a:tr h="241111">
                <a:tc>
                  <a:txBody>
                    <a:bodyPr/>
                    <a:lstStyle/>
                    <a:p>
                      <a:pPr algn="l" fontAlgn="b"/>
                      <a:r>
                        <a:rPr lang="en-US" sz="1100" u="none" strike="noStrike" dirty="0">
                          <a:effectLst/>
                        </a:rPr>
                        <a:t>Natural Area</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Garden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Structure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Structure</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2015</a:t>
                      </a:r>
                      <a:endParaRPr lang="en-US" sz="1100" b="0" i="0" u="none" strike="noStrike">
                        <a:solidFill>
                          <a:srgbClr val="000000"/>
                        </a:solidFill>
                        <a:effectLst/>
                        <a:latin typeface="Calibri" panose="020F0502020204030204" pitchFamily="34" charset="0"/>
                      </a:endParaRPr>
                    </a:p>
                  </a:txBody>
                  <a:tcPr marL="9525" marR="9525" marT="9525" marB="0" anchor="b"/>
                </a:tc>
              </a:tr>
              <a:tr h="241111">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Rec</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Tiny</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Small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Med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Lg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Very lg</a:t>
                      </a:r>
                      <a:endParaRPr lang="en-US" sz="1100" b="0" i="0" u="none" strike="noStrike">
                        <a:solidFill>
                          <a:srgbClr val="000000"/>
                        </a:solidFill>
                        <a:effectLst/>
                        <a:latin typeface="Calibri" panose="020F0502020204030204" pitchFamily="34" charset="0"/>
                      </a:endParaRPr>
                    </a:p>
                  </a:txBody>
                  <a:tcPr marL="9525" marR="9525" marT="9525" marB="0" anchor="b"/>
                </a:tc>
              </a:tr>
              <a:tr h="241111">
                <a:tc>
                  <a:txBody>
                    <a:bodyPr/>
                    <a:lstStyle/>
                    <a:p>
                      <a:pPr algn="l" fontAlgn="b"/>
                      <a:r>
                        <a:rPr lang="en-US" sz="1100" u="none" strike="noStrike">
                          <a:effectLst/>
                        </a:rPr>
                        <a:t>CR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GT-G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Hanging basket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r>
              <a:tr h="241111">
                <a:tc>
                  <a:txBody>
                    <a:bodyPr/>
                    <a:lstStyle/>
                    <a:p>
                      <a:pPr algn="l" fontAlgn="b"/>
                      <a:r>
                        <a:rPr lang="en-US" sz="1100" u="none" strike="noStrike">
                          <a:effectLst/>
                        </a:rPr>
                        <a:t>CR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GT-G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Hanging basket</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r>
              <a:tr h="241111">
                <a:tc>
                  <a:txBody>
                    <a:bodyPr/>
                    <a:lstStyle/>
                    <a:p>
                      <a:pPr algn="l" fontAlgn="b"/>
                      <a:r>
                        <a:rPr lang="en-US" sz="1100" u="none" strike="noStrike">
                          <a:effectLst/>
                        </a:rPr>
                        <a:t>CR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GT-G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Hanging basket</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r>
              <a:tr h="241111">
                <a:tc>
                  <a:txBody>
                    <a:bodyPr/>
                    <a:lstStyle/>
                    <a:p>
                      <a:pPr algn="l" fontAlgn="b"/>
                      <a:r>
                        <a:rPr lang="en-US" sz="1100" u="none" strike="noStrike">
                          <a:effectLst/>
                        </a:rPr>
                        <a:t>CR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GT-G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Hanging basket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r>
              <a:tr h="241111">
                <a:tc>
                  <a:txBody>
                    <a:bodyPr/>
                    <a:lstStyle/>
                    <a:p>
                      <a:pPr algn="l" fontAlgn="b"/>
                      <a:r>
                        <a:rPr lang="en-US" sz="1100" u="none" strike="noStrike">
                          <a:effectLst/>
                        </a:rPr>
                        <a:t>CR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GT-G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Hanging basket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r>
              <a:tr h="241111">
                <a:tc>
                  <a:txBody>
                    <a:bodyPr/>
                    <a:lstStyle/>
                    <a:p>
                      <a:pPr algn="l" fontAlgn="b"/>
                      <a:r>
                        <a:rPr lang="en-US" sz="1100" u="none" strike="noStrike">
                          <a:effectLst/>
                        </a:rPr>
                        <a:t>CR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GT-G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Hanging basket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r>
              <a:tr h="241111">
                <a:tc>
                  <a:txBody>
                    <a:bodyPr/>
                    <a:lstStyle/>
                    <a:p>
                      <a:pPr algn="l" fontAlgn="b"/>
                      <a:r>
                        <a:rPr lang="en-US" sz="1100" u="none" strike="noStrike">
                          <a:effectLst/>
                        </a:rPr>
                        <a:t>CR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GT-G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Hanging basket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r>
              <a:tr h="241111">
                <a:tc>
                  <a:txBody>
                    <a:bodyPr/>
                    <a:lstStyle/>
                    <a:p>
                      <a:pPr algn="l" fontAlgn="b"/>
                      <a:r>
                        <a:rPr lang="en-US" sz="1100" u="none" strike="noStrike">
                          <a:effectLst/>
                        </a:rPr>
                        <a:t>CR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GT-G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Hanging basket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r>
              <a:tr h="241111">
                <a:tc>
                  <a:txBody>
                    <a:bodyPr/>
                    <a:lstStyle/>
                    <a:p>
                      <a:pPr algn="l" fontAlgn="b"/>
                      <a:r>
                        <a:rPr lang="en-US" sz="1100" u="none" strike="noStrike">
                          <a:effectLst/>
                        </a:rPr>
                        <a:t>CR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GT-G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Hanging basket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r>
              <a:tr h="241111">
                <a:tc>
                  <a:txBody>
                    <a:bodyPr/>
                    <a:lstStyle/>
                    <a:p>
                      <a:pPr algn="l" fontAlgn="b"/>
                      <a:r>
                        <a:rPr lang="en-US" sz="1100" u="none" strike="noStrike">
                          <a:effectLst/>
                        </a:rPr>
                        <a:t>CR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GT-G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Hanging basket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r>
              <a:tr h="241111">
                <a:tc>
                  <a:txBody>
                    <a:bodyPr/>
                    <a:lstStyle/>
                    <a:p>
                      <a:pPr algn="l" fontAlgn="b"/>
                      <a:r>
                        <a:rPr lang="en-US" sz="1100" u="none" strike="noStrike">
                          <a:effectLst/>
                        </a:rPr>
                        <a:t>CR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GT-G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Hanging basket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r>
              <a:tr h="241111">
                <a:tc>
                  <a:txBody>
                    <a:bodyPr/>
                    <a:lstStyle/>
                    <a:p>
                      <a:pPr algn="l" fontAlgn="b"/>
                      <a:r>
                        <a:rPr lang="en-US" sz="1100" u="none" strike="noStrike">
                          <a:effectLst/>
                        </a:rPr>
                        <a:t>CR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GT-G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Hanging basket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r>
              <a:tr h="241111">
                <a:tc>
                  <a:txBody>
                    <a:bodyPr/>
                    <a:lstStyle/>
                    <a:p>
                      <a:pPr algn="l" fontAlgn="b"/>
                      <a:r>
                        <a:rPr lang="en-US" sz="1100" u="none" strike="noStrike">
                          <a:effectLst/>
                        </a:rPr>
                        <a:t>CR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GT-G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Hanging basket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r>
              <a:tr h="241111">
                <a:tc>
                  <a:txBody>
                    <a:bodyPr/>
                    <a:lstStyle/>
                    <a:p>
                      <a:pPr algn="l" fontAlgn="b"/>
                      <a:r>
                        <a:rPr lang="en-US" sz="1100" u="none" strike="noStrike">
                          <a:effectLst/>
                        </a:rPr>
                        <a:t>CR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GT-G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Hanging basket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r>
              <a:tr h="241111">
                <a:tc>
                  <a:txBody>
                    <a:bodyPr/>
                    <a:lstStyle/>
                    <a:p>
                      <a:pPr algn="l" fontAlgn="b"/>
                      <a:r>
                        <a:rPr lang="en-US" sz="1100" u="none" strike="noStrike">
                          <a:effectLst/>
                        </a:rPr>
                        <a:t>CR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GT-G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Nursery box</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r>
              <a:tr h="241111">
                <a:tc>
                  <a:txBody>
                    <a:bodyPr/>
                    <a:lstStyle/>
                    <a:p>
                      <a:pPr algn="l" fontAlgn="b"/>
                      <a:r>
                        <a:rPr lang="en-US" sz="1100" u="none" strike="noStrike">
                          <a:effectLst/>
                        </a:rPr>
                        <a:t>CR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GT-G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Nursery box</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r>
              <a:tr h="241111">
                <a:tc>
                  <a:txBody>
                    <a:bodyPr/>
                    <a:lstStyle/>
                    <a:p>
                      <a:pPr algn="l" fontAlgn="b"/>
                      <a:r>
                        <a:rPr lang="en-US" sz="1100" u="none" strike="noStrike">
                          <a:effectLst/>
                        </a:rPr>
                        <a:t>CR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GT-G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On peeled bark on HW cloth</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r>
              <a:tr h="241111">
                <a:tc>
                  <a:txBody>
                    <a:bodyPr/>
                    <a:lstStyle/>
                    <a:p>
                      <a:pPr algn="l" fontAlgn="b"/>
                      <a:r>
                        <a:rPr lang="en-US" sz="1100" u="none" strike="noStrike">
                          <a:effectLst/>
                        </a:rPr>
                        <a:t>CR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GT-G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On peeled bark on HW cloth</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r>
              <a:tr h="241111">
                <a:tc>
                  <a:txBody>
                    <a:bodyPr/>
                    <a:lstStyle/>
                    <a:p>
                      <a:pPr algn="l" fontAlgn="b"/>
                      <a:r>
                        <a:rPr lang="en-US" sz="1100" u="none" strike="noStrike">
                          <a:effectLst/>
                        </a:rPr>
                        <a:t>CR</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GT-G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Total: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Tree>
    <p:extLst>
      <p:ext uri="{BB962C8B-B14F-4D97-AF65-F5344CB8AC3E}">
        <p14:creationId xmlns:p14="http://schemas.microsoft.com/office/powerpoint/2010/main" val="7777379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248" y="1047812"/>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5" name="TextBox 4"/>
          <p:cNvSpPr txBox="1"/>
          <p:nvPr/>
        </p:nvSpPr>
        <p:spPr>
          <a:xfrm>
            <a:off x="0" y="2134971"/>
            <a:ext cx="12191999" cy="1384995"/>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CONTAINMENT</a:t>
            </a:r>
          </a:p>
          <a:p>
            <a:pPr algn="ctr"/>
            <a:endParaRPr lang="en-US" sz="2800" b="1" dirty="0">
              <a:latin typeface="Arial" panose="020B0604020202020204" pitchFamily="34" charset="0"/>
              <a:cs typeface="Arial" panose="020B0604020202020204" pitchFamily="34" charset="0"/>
            </a:endParaRPr>
          </a:p>
          <a:p>
            <a:pPr algn="ctr"/>
            <a:endParaRPr lang="en-US" sz="28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96472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216" y="1009175"/>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98431" y="1009175"/>
            <a:ext cx="6778754" cy="3969337"/>
          </a:xfrm>
          <a:prstGeom prst="rect">
            <a:avLst/>
          </a:prstGeom>
        </p:spPr>
      </p:pic>
      <p:sp>
        <p:nvSpPr>
          <p:cNvPr id="6" name="TextBox 5"/>
          <p:cNvSpPr txBox="1"/>
          <p:nvPr/>
        </p:nvSpPr>
        <p:spPr>
          <a:xfrm>
            <a:off x="7127312" y="908944"/>
            <a:ext cx="4896368" cy="4708981"/>
          </a:xfrm>
          <a:prstGeom prst="rect">
            <a:avLst/>
          </a:prstGeom>
          <a:noFill/>
        </p:spPr>
        <p:txBody>
          <a:bodyPr wrap="square" rtlCol="0">
            <a:spAutoFit/>
          </a:bodyPr>
          <a:lstStyle/>
          <a:p>
            <a:pPr algn="just"/>
            <a:r>
              <a:rPr lang="en-US" sz="2000" b="1" dirty="0" smtClean="0">
                <a:latin typeface="Arial" panose="020B0604020202020204" pitchFamily="34" charset="0"/>
                <a:cs typeface="Arial" panose="020B0604020202020204" pitchFamily="34" charset="0"/>
              </a:rPr>
              <a:t>Containment</a:t>
            </a:r>
          </a:p>
          <a:p>
            <a:pPr algn="just"/>
            <a:r>
              <a:rPr lang="en-US" sz="2000" dirty="0" smtClean="0">
                <a:latin typeface="Arial" panose="020B0604020202020204" pitchFamily="34" charset="0"/>
                <a:cs typeface="Arial" panose="020B0604020202020204" pitchFamily="34" charset="0"/>
              </a:rPr>
              <a:t>Removing GAPs from the Forests and put them in a place where they can be protected from the weevil.</a:t>
            </a:r>
          </a:p>
          <a:p>
            <a:pPr algn="just"/>
            <a:endParaRPr lang="en-US" sz="2000" dirty="0">
              <a:latin typeface="Arial" panose="020B0604020202020204" pitchFamily="34" charset="0"/>
              <a:cs typeface="Arial" panose="020B0604020202020204" pitchFamily="34" charset="0"/>
            </a:endParaRPr>
          </a:p>
          <a:p>
            <a:pPr algn="just"/>
            <a:r>
              <a:rPr lang="en-US" sz="2000" dirty="0" smtClean="0">
                <a:latin typeface="Arial" panose="020B0604020202020204" pitchFamily="34" charset="0"/>
                <a:cs typeface="Arial" panose="020B0604020202020204" pitchFamily="34" charset="0"/>
              </a:rPr>
              <a:t>Cages:  In the laboratory, how I protect bromeliads to be used for research from being eaten by the weevil.</a:t>
            </a:r>
          </a:p>
          <a:p>
            <a:pPr algn="just"/>
            <a:endParaRPr lang="en-US" sz="2000" dirty="0">
              <a:latin typeface="Arial" panose="020B0604020202020204" pitchFamily="34" charset="0"/>
              <a:cs typeface="Arial" panose="020B0604020202020204" pitchFamily="34" charset="0"/>
            </a:endParaRPr>
          </a:p>
          <a:p>
            <a:pPr algn="just"/>
            <a:r>
              <a:rPr lang="en-US" sz="2000" dirty="0" smtClean="0">
                <a:latin typeface="Arial" panose="020B0604020202020204" pitchFamily="34" charset="0"/>
                <a:cs typeface="Arial" panose="020B0604020202020204" pitchFamily="34" charset="0"/>
              </a:rPr>
              <a:t>Also:</a:t>
            </a:r>
          </a:p>
          <a:p>
            <a:pPr algn="just"/>
            <a:r>
              <a:rPr lang="en-US" sz="2000" dirty="0" smtClean="0">
                <a:latin typeface="Arial" panose="020B0604020202020204" pitchFamily="34" charset="0"/>
                <a:cs typeface="Arial" panose="020B0604020202020204" pitchFamily="34" charset="0"/>
              </a:rPr>
              <a:t>Selby and Naples Botanical Gardens</a:t>
            </a:r>
          </a:p>
          <a:p>
            <a:pPr algn="just"/>
            <a:endParaRPr lang="en-US" sz="2000" dirty="0">
              <a:latin typeface="Arial" panose="020B0604020202020204" pitchFamily="34" charset="0"/>
              <a:cs typeface="Arial" panose="020B0604020202020204" pitchFamily="34" charset="0"/>
            </a:endParaRPr>
          </a:p>
          <a:p>
            <a:pPr algn="just"/>
            <a:r>
              <a:rPr lang="en-US" sz="2000" dirty="0" smtClean="0">
                <a:latin typeface="Arial" panose="020B0604020202020204" pitchFamily="34" charset="0"/>
                <a:cs typeface="Arial" panose="020B0604020202020204" pitchFamily="34" charset="0"/>
              </a:rPr>
              <a:t>Homeowners</a:t>
            </a:r>
          </a:p>
          <a:p>
            <a:pPr algn="just"/>
            <a:endParaRPr lang="en-US" sz="2000" dirty="0">
              <a:latin typeface="Arial" panose="020B0604020202020204" pitchFamily="34" charset="0"/>
              <a:cs typeface="Arial" panose="020B0604020202020204" pitchFamily="34" charset="0"/>
            </a:endParaRPr>
          </a:p>
          <a:p>
            <a:pPr algn="just"/>
            <a:r>
              <a:rPr lang="en-US" sz="2000" dirty="0" smtClean="0">
                <a:latin typeface="Arial" panose="020B0604020202020204" pitchFamily="34" charset="0"/>
                <a:cs typeface="Arial" panose="020B0604020202020204" pitchFamily="34" charset="0"/>
              </a:rPr>
              <a:t>Bromeliad growers</a:t>
            </a:r>
            <a:endParaRPr lang="en-US" sz="2000" dirty="0">
              <a:latin typeface="Arial" panose="020B0604020202020204" pitchFamily="34" charset="0"/>
              <a:cs typeface="Arial" panose="020B0604020202020204" pitchFamily="34" charset="0"/>
            </a:endParaRPr>
          </a:p>
        </p:txBody>
      </p:sp>
      <p:sp>
        <p:nvSpPr>
          <p:cNvPr id="7" name="TextBox 6"/>
          <p:cNvSpPr txBox="1"/>
          <p:nvPr/>
        </p:nvSpPr>
        <p:spPr>
          <a:xfrm>
            <a:off x="9423255" y="4609180"/>
            <a:ext cx="1685526" cy="369332"/>
          </a:xfrm>
          <a:prstGeom prst="rect">
            <a:avLst/>
          </a:prstGeom>
          <a:noFill/>
        </p:spPr>
        <p:txBody>
          <a:bodyPr wrap="none" rtlCol="0">
            <a:spAutoFit/>
          </a:bodyPr>
          <a:lstStyle/>
          <a:p>
            <a:r>
              <a:rPr lang="en-US" b="1" dirty="0" smtClean="0"/>
              <a:t>NEED PERMITS!</a:t>
            </a:r>
            <a:endParaRPr lang="en-US" b="1" dirty="0"/>
          </a:p>
        </p:txBody>
      </p:sp>
      <p:sp>
        <p:nvSpPr>
          <p:cNvPr id="8" name="TextBox 7"/>
          <p:cNvSpPr txBox="1"/>
          <p:nvPr/>
        </p:nvSpPr>
        <p:spPr>
          <a:xfrm>
            <a:off x="594216" y="5240668"/>
            <a:ext cx="5756626" cy="923330"/>
          </a:xfrm>
          <a:prstGeom prst="rect">
            <a:avLst/>
          </a:prstGeom>
          <a:noFill/>
        </p:spPr>
        <p:txBody>
          <a:bodyPr wrap="square" rtlCol="0">
            <a:spAutoFit/>
          </a:bodyPr>
          <a:lstStyle/>
          <a:p>
            <a:r>
              <a:rPr lang="en-US" dirty="0" smtClean="0"/>
              <a:t>Can use insecticides to protect the GAPs; by putting the GAPs in cages, can insecticide once and leave in cage for 1 to a few years, until time for seed release.</a:t>
            </a:r>
            <a:endParaRPr lang="en-US" dirty="0"/>
          </a:p>
        </p:txBody>
      </p:sp>
    </p:spTree>
    <p:extLst>
      <p:ext uri="{BB962C8B-B14F-4D97-AF65-F5344CB8AC3E}">
        <p14:creationId xmlns:p14="http://schemas.microsoft.com/office/powerpoint/2010/main" val="5645517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216" y="1009175"/>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98431" y="1009175"/>
            <a:ext cx="6778754" cy="3969337"/>
          </a:xfrm>
          <a:prstGeom prst="rect">
            <a:avLst/>
          </a:prstGeom>
        </p:spPr>
      </p:pic>
      <p:sp>
        <p:nvSpPr>
          <p:cNvPr id="6" name="TextBox 5"/>
          <p:cNvSpPr txBox="1"/>
          <p:nvPr/>
        </p:nvSpPr>
        <p:spPr>
          <a:xfrm>
            <a:off x="7127312" y="908944"/>
            <a:ext cx="4896368" cy="4093428"/>
          </a:xfrm>
          <a:prstGeom prst="rect">
            <a:avLst/>
          </a:prstGeom>
          <a:noFill/>
        </p:spPr>
        <p:txBody>
          <a:bodyPr wrap="square" rtlCol="0">
            <a:spAutoFit/>
          </a:bodyPr>
          <a:lstStyle/>
          <a:p>
            <a:pPr algn="just"/>
            <a:r>
              <a:rPr lang="en-US" sz="2000" dirty="0" smtClean="0">
                <a:latin typeface="Arial" panose="020B0604020202020204" pitchFamily="34" charset="0"/>
                <a:cs typeface="Arial" panose="020B0604020202020204" pitchFamily="34" charset="0"/>
              </a:rPr>
              <a:t>The CAGES at the Enchanted Forest were funded by the Florida Council of Bromeliad Societies.</a:t>
            </a:r>
          </a:p>
          <a:p>
            <a:pPr algn="just"/>
            <a:endParaRPr lang="en-US" sz="2000" dirty="0">
              <a:latin typeface="Arial" panose="020B0604020202020204" pitchFamily="34" charset="0"/>
              <a:cs typeface="Arial" panose="020B0604020202020204" pitchFamily="34" charset="0"/>
            </a:endParaRPr>
          </a:p>
          <a:p>
            <a:pPr algn="just"/>
            <a:r>
              <a:rPr lang="en-US" sz="2000" dirty="0" smtClean="0">
                <a:latin typeface="Arial" panose="020B0604020202020204" pitchFamily="34" charset="0"/>
                <a:cs typeface="Arial" panose="020B0604020202020204" pitchFamily="34" charset="0"/>
              </a:rPr>
              <a:t>Idea: Funding to supply Natural Areas with tools to start monitoring program:</a:t>
            </a:r>
          </a:p>
          <a:p>
            <a:pPr algn="just"/>
            <a:endParaRPr lang="en-US" sz="2000" dirty="0">
              <a:latin typeface="Arial" panose="020B0604020202020204" pitchFamily="34" charset="0"/>
              <a:cs typeface="Arial" panose="020B0604020202020204" pitchFamily="34" charset="0"/>
            </a:endParaRPr>
          </a:p>
          <a:p>
            <a:pPr algn="just"/>
            <a:r>
              <a:rPr lang="en-US" sz="2000" dirty="0" smtClean="0">
                <a:latin typeface="Arial" panose="020B0604020202020204" pitchFamily="34" charset="0"/>
                <a:cs typeface="Arial" panose="020B0604020202020204" pitchFamily="34" charset="0"/>
              </a:rPr>
              <a:t>Cages</a:t>
            </a:r>
          </a:p>
          <a:p>
            <a:pPr algn="just"/>
            <a:r>
              <a:rPr lang="en-US" sz="2000" dirty="0" smtClean="0">
                <a:latin typeface="Arial" panose="020B0604020202020204" pitchFamily="34" charset="0"/>
                <a:cs typeface="Arial" panose="020B0604020202020204" pitchFamily="34" charset="0"/>
              </a:rPr>
              <a:t>Boxes</a:t>
            </a:r>
          </a:p>
          <a:p>
            <a:pPr algn="just"/>
            <a:r>
              <a:rPr lang="en-US" sz="2000" dirty="0" smtClean="0">
                <a:latin typeface="Arial" panose="020B0604020202020204" pitchFamily="34" charset="0"/>
                <a:cs typeface="Arial" panose="020B0604020202020204" pitchFamily="34" charset="0"/>
              </a:rPr>
              <a:t>Rope </a:t>
            </a:r>
          </a:p>
          <a:p>
            <a:pPr algn="just"/>
            <a:r>
              <a:rPr lang="en-US" sz="2000" dirty="0" smtClean="0">
                <a:latin typeface="Arial" panose="020B0604020202020204" pitchFamily="34" charset="0"/>
                <a:cs typeface="Arial" panose="020B0604020202020204" pitchFamily="34" charset="0"/>
              </a:rPr>
              <a:t>Hardware cloth</a:t>
            </a:r>
          </a:p>
          <a:p>
            <a:pPr algn="just"/>
            <a:r>
              <a:rPr lang="en-US" sz="2000" dirty="0" smtClean="0">
                <a:latin typeface="Arial" panose="020B0604020202020204" pitchFamily="34" charset="0"/>
                <a:cs typeface="Arial" panose="020B0604020202020204" pitchFamily="34" charset="0"/>
              </a:rPr>
              <a:t>Sticks</a:t>
            </a:r>
          </a:p>
          <a:p>
            <a:pPr algn="just"/>
            <a:r>
              <a:rPr lang="en-US" sz="2000" dirty="0" smtClean="0">
                <a:latin typeface="Arial" panose="020B0604020202020204" pitchFamily="34" charset="0"/>
                <a:cs typeface="Arial" panose="020B0604020202020204" pitchFamily="34" charset="0"/>
              </a:rPr>
              <a:t>GPS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51539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19618" y="1334180"/>
            <a:ext cx="9239534"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Annual Containment counts, example:  Enchanted Forest Sanctuary: Cages.</a:t>
            </a:r>
            <a:endParaRPr lang="en-US" sz="2000"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71646112"/>
              </p:ext>
            </p:extLst>
          </p:nvPr>
        </p:nvGraphicFramePr>
        <p:xfrm>
          <a:off x="1992571" y="1955195"/>
          <a:ext cx="7806519" cy="3476616"/>
        </p:xfrm>
        <a:graphic>
          <a:graphicData uri="http://schemas.openxmlformats.org/drawingml/2006/table">
            <a:tbl>
              <a:tblPr>
                <a:tableStyleId>{5C22544A-7EE6-4342-B048-85BDC9FD1C3A}</a:tableStyleId>
              </a:tblPr>
              <a:tblGrid>
                <a:gridCol w="1188720"/>
                <a:gridCol w="1259688"/>
                <a:gridCol w="993557"/>
                <a:gridCol w="1100010"/>
                <a:gridCol w="816136"/>
                <a:gridCol w="816136"/>
                <a:gridCol w="816136"/>
                <a:gridCol w="816136"/>
              </a:tblGrid>
              <a:tr h="382046">
                <a:tc>
                  <a:txBody>
                    <a:bodyPr/>
                    <a:lstStyle/>
                    <a:p>
                      <a:pPr algn="l" fontAlgn="b"/>
                      <a:r>
                        <a:rPr lang="en-US" sz="1100" u="none" strike="noStrike" dirty="0">
                          <a:effectLst/>
                        </a:rPr>
                        <a:t>Natural Area</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dirty="0">
                          <a:effectLst/>
                        </a:rPr>
                        <a:t>Containment</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GAP</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100" u="none" strike="noStrike">
                          <a:effectLst/>
                        </a:rPr>
                        <a:t>GAP size</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a:effectLst/>
                        </a:rPr>
                        <a:t>2015</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a:effectLst/>
                        </a:rPr>
                        <a:t>2015</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a:effectLst/>
                        </a:rPr>
                        <a:t>2015</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a:effectLst/>
                        </a:rPr>
                        <a:t>2015</a:t>
                      </a:r>
                      <a:endParaRPr lang="en-US" sz="1100" b="0" i="0" u="none" strike="noStrike">
                        <a:solidFill>
                          <a:srgbClr val="000000"/>
                        </a:solidFill>
                        <a:effectLst/>
                        <a:latin typeface="Calibri" panose="020F0502020204030204" pitchFamily="34" charset="0"/>
                      </a:endParaRPr>
                    </a:p>
                  </a:txBody>
                  <a:tcPr marL="0" marR="0" marT="0" marB="0" anchor="b"/>
                </a:tc>
              </a:tr>
              <a:tr h="382046">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Small</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Med</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Lg</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Very lg</a:t>
                      </a:r>
                      <a:endParaRPr lang="en-US" sz="1100" b="0" i="0" u="none" strike="noStrike">
                        <a:solidFill>
                          <a:srgbClr val="000000"/>
                        </a:solidFill>
                        <a:effectLst/>
                        <a:latin typeface="Calibri" panose="020F0502020204030204" pitchFamily="34" charset="0"/>
                      </a:endParaRPr>
                    </a:p>
                  </a:txBody>
                  <a:tcPr marL="0" marR="0" marT="0" marB="0" anchor="b"/>
                </a:tc>
              </a:tr>
              <a:tr h="382046">
                <a:tc>
                  <a:txBody>
                    <a:bodyPr/>
                    <a:lstStyle/>
                    <a:p>
                      <a:pPr algn="l" fontAlgn="t"/>
                      <a:r>
                        <a:rPr lang="en-US" sz="1000" u="none" strike="noStrike">
                          <a:effectLst/>
                        </a:rPr>
                        <a:t>EFS</a:t>
                      </a:r>
                      <a:endParaRPr lang="en-US" sz="1000" b="0" i="0" u="none" strike="noStrike">
                        <a:solidFill>
                          <a:srgbClr val="000000"/>
                        </a:solidFill>
                        <a:effectLst/>
                        <a:latin typeface="Times New Roman" panose="02020603050405020304" pitchFamily="18" charset="0"/>
                      </a:endParaRPr>
                    </a:p>
                  </a:txBody>
                  <a:tcPr marL="0" marR="0" marT="0" marB="0"/>
                </a:tc>
                <a:tc>
                  <a:txBody>
                    <a:bodyPr/>
                    <a:lstStyle/>
                    <a:p>
                      <a:pPr algn="l" fontAlgn="t"/>
                      <a:r>
                        <a:rPr lang="en-US" sz="1000" u="none" strike="noStrike">
                          <a:effectLst/>
                        </a:rPr>
                        <a:t>Cage in EFS</a:t>
                      </a:r>
                      <a:endParaRPr lang="en-US" sz="1000" b="0" i="0" u="none" strike="noStrike">
                        <a:solidFill>
                          <a:srgbClr val="000000"/>
                        </a:solidFill>
                        <a:effectLst/>
                        <a:latin typeface="Times New Roman" panose="02020603050405020304" pitchFamily="18" charset="0"/>
                      </a:endParaRPr>
                    </a:p>
                  </a:txBody>
                  <a:tcPr marL="0" marR="0" marT="0" marB="0"/>
                </a:tc>
                <a:tc>
                  <a:txBody>
                    <a:bodyPr/>
                    <a:lstStyle/>
                    <a:p>
                      <a:pPr algn="l" fontAlgn="t"/>
                      <a:r>
                        <a:rPr lang="en-US" sz="1000" u="none" strike="noStrike">
                          <a:effectLst/>
                        </a:rPr>
                        <a:t>no inf</a:t>
                      </a:r>
                      <a:endParaRPr lang="en-US" sz="1000" b="0" i="0" u="none" strike="noStrike">
                        <a:solidFill>
                          <a:srgbClr val="000000"/>
                        </a:solidFill>
                        <a:effectLst/>
                        <a:latin typeface="Times New Roman" panose="02020603050405020304" pitchFamily="18" charset="0"/>
                      </a:endParaRPr>
                    </a:p>
                  </a:txBody>
                  <a:tcPr marL="0" marR="0" marT="0" marB="0"/>
                </a:tc>
                <a:tc>
                  <a:txBody>
                    <a:bodyPr/>
                    <a:lstStyle/>
                    <a:p>
                      <a:pPr algn="l" fontAlgn="t"/>
                      <a:r>
                        <a:rPr lang="en-US" sz="1000" u="none" strike="noStrike">
                          <a:effectLst/>
                        </a:rPr>
                        <a:t>sm</a:t>
                      </a:r>
                      <a:endParaRPr lang="en-US" sz="1000" b="0" i="0" u="none" strike="noStrike">
                        <a:solidFill>
                          <a:srgbClr val="000000"/>
                        </a:solidFill>
                        <a:effectLst/>
                        <a:latin typeface="Times New Roman" panose="02020603050405020304" pitchFamily="18" charset="0"/>
                      </a:endParaRPr>
                    </a:p>
                  </a:txBody>
                  <a:tcPr marL="0" marR="0" marT="0" marB="0"/>
                </a:tc>
                <a:tc>
                  <a:txBody>
                    <a:bodyPr/>
                    <a:lstStyle/>
                    <a:p>
                      <a:pPr algn="r" fontAlgn="b"/>
                      <a:r>
                        <a:rPr lang="en-US" sz="1100" u="none" strike="noStrike">
                          <a:effectLst/>
                        </a:rPr>
                        <a:t>17</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a:effectLst/>
                        </a:rPr>
                        <a:t>48</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0" marR="0" marT="0" marB="0" anchor="b"/>
                </a:tc>
              </a:tr>
              <a:tr h="649477">
                <a:tc>
                  <a:txBody>
                    <a:bodyPr/>
                    <a:lstStyle/>
                    <a:p>
                      <a:pPr algn="l" fontAlgn="t"/>
                      <a:r>
                        <a:rPr lang="en-US" sz="1000" u="none" strike="noStrike">
                          <a:effectLst/>
                        </a:rPr>
                        <a:t>EFS</a:t>
                      </a:r>
                      <a:endParaRPr lang="en-US" sz="1000" b="0" i="0" u="none" strike="noStrike">
                        <a:solidFill>
                          <a:srgbClr val="000000"/>
                        </a:solidFill>
                        <a:effectLst/>
                        <a:latin typeface="Times New Roman" panose="02020603050405020304" pitchFamily="18" charset="0"/>
                      </a:endParaRPr>
                    </a:p>
                  </a:txBody>
                  <a:tcPr marL="0" marR="0" marT="0" marB="0"/>
                </a:tc>
                <a:tc>
                  <a:txBody>
                    <a:bodyPr/>
                    <a:lstStyle/>
                    <a:p>
                      <a:pPr algn="l" fontAlgn="t"/>
                      <a:r>
                        <a:rPr lang="en-US" sz="1000" u="none" strike="noStrike">
                          <a:effectLst/>
                        </a:rPr>
                        <a:t>Cage in EFS</a:t>
                      </a:r>
                      <a:endParaRPr lang="en-US" sz="1000" b="0" i="0" u="none" strike="noStrike">
                        <a:solidFill>
                          <a:srgbClr val="000000"/>
                        </a:solidFill>
                        <a:effectLst/>
                        <a:latin typeface="Times New Roman" panose="02020603050405020304" pitchFamily="18" charset="0"/>
                      </a:endParaRPr>
                    </a:p>
                  </a:txBody>
                  <a:tcPr marL="0" marR="0" marT="0" marB="0"/>
                </a:tc>
                <a:tc>
                  <a:txBody>
                    <a:bodyPr/>
                    <a:lstStyle/>
                    <a:p>
                      <a:pPr algn="l" fontAlgn="t"/>
                      <a:r>
                        <a:rPr lang="en-US" sz="1000" u="none" strike="noStrike">
                          <a:effectLst/>
                        </a:rPr>
                        <a:t>inf developing</a:t>
                      </a:r>
                      <a:endParaRPr lang="en-US" sz="1000" b="0" i="0" u="none" strike="noStrike">
                        <a:solidFill>
                          <a:srgbClr val="000000"/>
                        </a:solidFill>
                        <a:effectLst/>
                        <a:latin typeface="Times New Roman" panose="02020603050405020304" pitchFamily="18" charset="0"/>
                      </a:endParaRPr>
                    </a:p>
                  </a:txBody>
                  <a:tcPr marL="0" marR="0" marT="0" marB="0"/>
                </a:tc>
                <a:tc>
                  <a:txBody>
                    <a:bodyPr/>
                    <a:lstStyle/>
                    <a:p>
                      <a:pPr algn="l" fontAlgn="t"/>
                      <a:r>
                        <a:rPr lang="en-US" sz="1000" u="none" strike="noStrike">
                          <a:effectLst/>
                        </a:rPr>
                        <a:t>m-sm, md</a:t>
                      </a:r>
                      <a:endParaRPr lang="en-US" sz="1000" b="0" i="0" u="none" strike="noStrike">
                        <a:solidFill>
                          <a:srgbClr val="000000"/>
                        </a:solidFill>
                        <a:effectLst/>
                        <a:latin typeface="Times New Roman" panose="02020603050405020304" pitchFamily="18" charset="0"/>
                      </a:endParaRPr>
                    </a:p>
                  </a:txBody>
                  <a:tcPr marL="0" marR="0" marT="0" marB="0"/>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nchor="b"/>
                </a:tc>
              </a:tr>
              <a:tr h="1298955">
                <a:tc>
                  <a:txBody>
                    <a:bodyPr/>
                    <a:lstStyle/>
                    <a:p>
                      <a:pPr algn="l" fontAlgn="t"/>
                      <a:r>
                        <a:rPr lang="en-US" sz="1000" u="none" strike="noStrike">
                          <a:effectLst/>
                        </a:rPr>
                        <a:t>EFS</a:t>
                      </a:r>
                      <a:endParaRPr lang="en-US" sz="1000" b="0" i="0" u="none" strike="noStrike">
                        <a:solidFill>
                          <a:srgbClr val="000000"/>
                        </a:solidFill>
                        <a:effectLst/>
                        <a:latin typeface="Times New Roman" panose="02020603050405020304" pitchFamily="18" charset="0"/>
                      </a:endParaRPr>
                    </a:p>
                  </a:txBody>
                  <a:tcPr marL="0" marR="0" marT="0" marB="0"/>
                </a:tc>
                <a:tc>
                  <a:txBody>
                    <a:bodyPr/>
                    <a:lstStyle/>
                    <a:p>
                      <a:pPr algn="l" fontAlgn="t"/>
                      <a:r>
                        <a:rPr lang="en-US" sz="1000" u="none" strike="noStrike">
                          <a:effectLst/>
                        </a:rPr>
                        <a:t>Cage in EFS</a:t>
                      </a:r>
                      <a:endParaRPr lang="en-US" sz="1000" b="0" i="0" u="none" strike="noStrike">
                        <a:solidFill>
                          <a:srgbClr val="000000"/>
                        </a:solidFill>
                        <a:effectLst/>
                        <a:latin typeface="Times New Roman" panose="02020603050405020304" pitchFamily="18" charset="0"/>
                      </a:endParaRPr>
                    </a:p>
                  </a:txBody>
                  <a:tcPr marL="0" marR="0" marT="0" marB="0"/>
                </a:tc>
                <a:tc>
                  <a:txBody>
                    <a:bodyPr/>
                    <a:lstStyle/>
                    <a:p>
                      <a:pPr algn="l" fontAlgn="t"/>
                      <a:r>
                        <a:rPr lang="en-US" sz="1000" u="none" strike="noStrike" dirty="0">
                          <a:effectLst/>
                        </a:rPr>
                        <a:t>Total Removed for seed release</a:t>
                      </a:r>
                      <a:endParaRPr lang="en-US" sz="1000" b="0" i="0" u="none" strike="noStrike" dirty="0">
                        <a:solidFill>
                          <a:srgbClr val="000000"/>
                        </a:solidFill>
                        <a:effectLst/>
                        <a:latin typeface="Times New Roman" panose="02020603050405020304" pitchFamily="18" charset="0"/>
                      </a:endParaRPr>
                    </a:p>
                  </a:txBody>
                  <a:tcPr marL="0" marR="0" marT="0" marB="0"/>
                </a:tc>
                <a:tc>
                  <a:txBody>
                    <a:bodyPr/>
                    <a:lstStyle/>
                    <a:p>
                      <a:pPr algn="l" fontAlgn="t"/>
                      <a:r>
                        <a:rPr lang="en-US" sz="1000" u="none" strike="noStrike">
                          <a:effectLst/>
                        </a:rPr>
                        <a:t>m-lg, lg</a:t>
                      </a:r>
                      <a:endParaRPr lang="en-US" sz="1000" b="0" i="0" u="none" strike="noStrike">
                        <a:solidFill>
                          <a:srgbClr val="000000"/>
                        </a:solidFill>
                        <a:effectLst/>
                        <a:latin typeface="Times New Roman" panose="02020603050405020304" pitchFamily="18" charset="0"/>
                      </a:endParaRPr>
                    </a:p>
                  </a:txBody>
                  <a:tcPr marL="0" marR="0" marT="0" marB="0"/>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nchor="b"/>
                </a:tc>
              </a:tr>
              <a:tr h="382046">
                <a:tc>
                  <a:txBody>
                    <a:bodyPr/>
                    <a:lstStyle/>
                    <a:p>
                      <a:pPr algn="l" fontAlgn="t"/>
                      <a:endParaRPr lang="en-US" sz="1000" b="0" i="0" u="none" strike="noStrike">
                        <a:solidFill>
                          <a:srgbClr val="000000"/>
                        </a:solidFill>
                        <a:effectLst/>
                        <a:latin typeface="Times New Roman" panose="02020603050405020304" pitchFamily="18" charset="0"/>
                      </a:endParaRPr>
                    </a:p>
                  </a:txBody>
                  <a:tcPr marL="0" marR="0" marT="0" marB="0"/>
                </a:tc>
                <a:tc>
                  <a:txBody>
                    <a:bodyPr/>
                    <a:lstStyle/>
                    <a:p>
                      <a:pPr algn="l" fontAlgn="t"/>
                      <a:endParaRPr lang="en-US" sz="1000" b="0" i="0" u="none" strike="noStrike">
                        <a:solidFill>
                          <a:srgbClr val="000000"/>
                        </a:solidFill>
                        <a:effectLst/>
                        <a:latin typeface="Times New Roman" panose="02020603050405020304" pitchFamily="18" charset="0"/>
                      </a:endParaRPr>
                    </a:p>
                  </a:txBody>
                  <a:tcPr marL="0" marR="0" marT="0" marB="0"/>
                </a:tc>
                <a:tc>
                  <a:txBody>
                    <a:bodyPr/>
                    <a:lstStyle/>
                    <a:p>
                      <a:pPr algn="l" fontAlgn="t"/>
                      <a:endParaRPr lang="en-US" sz="1000" b="0" i="0" u="none" strike="noStrike" dirty="0">
                        <a:solidFill>
                          <a:srgbClr val="000000"/>
                        </a:solidFill>
                        <a:effectLst/>
                        <a:latin typeface="Times New Roman" panose="02020603050405020304" pitchFamily="18" charset="0"/>
                      </a:endParaRPr>
                    </a:p>
                  </a:txBody>
                  <a:tcPr marL="0" marR="0" marT="0" marB="0"/>
                </a:tc>
                <a:tc>
                  <a:txBody>
                    <a:bodyPr/>
                    <a:lstStyle/>
                    <a:p>
                      <a:pPr algn="l" fontAlgn="t"/>
                      <a:endParaRPr lang="en-US" sz="1000" b="0" i="0" u="none" strike="noStrike">
                        <a:solidFill>
                          <a:srgbClr val="000000"/>
                        </a:solidFill>
                        <a:effectLst/>
                        <a:latin typeface="Times New Roman" panose="02020603050405020304" pitchFamily="18" charset="0"/>
                      </a:endParaRPr>
                    </a:p>
                  </a:txBody>
                  <a:tcPr marL="0" marR="0" marT="0" marB="0"/>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r>
            </a:tbl>
          </a:graphicData>
        </a:graphic>
      </p:graphicFrame>
    </p:spTree>
    <p:extLst>
      <p:ext uri="{BB962C8B-B14F-4D97-AF65-F5344CB8AC3E}">
        <p14:creationId xmlns:p14="http://schemas.microsoft.com/office/powerpoint/2010/main" val="944625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216" y="1009175"/>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60221" y="281577"/>
            <a:ext cx="8233352" cy="6259725"/>
          </a:xfrm>
          <a:prstGeom prst="rect">
            <a:avLst/>
          </a:prstGeom>
        </p:spPr>
      </p:pic>
      <p:sp>
        <p:nvSpPr>
          <p:cNvPr id="4" name="TextBox 3"/>
          <p:cNvSpPr txBox="1"/>
          <p:nvPr/>
        </p:nvSpPr>
        <p:spPr>
          <a:xfrm>
            <a:off x="8702755" y="441395"/>
            <a:ext cx="3359889" cy="5940088"/>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More difficulties: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GAPs are large plants, long lived.</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Previous efforts to save bromeliad seeds in Florida did not work.</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Requires space, time, and passing responsibilities to next generations.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Goal:  To keep GAPs alive in Florida until we can find a way to control the weevil.</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This could take many years; decades or more.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36981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216" y="1009175"/>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5" name="TextBox 4"/>
          <p:cNvSpPr txBox="1"/>
          <p:nvPr/>
        </p:nvSpPr>
        <p:spPr>
          <a:xfrm>
            <a:off x="1214653" y="1363118"/>
            <a:ext cx="10522424"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Containment Counts Regular Visits, example:  Enchanted Forest Sanctuary: Cages.</a:t>
            </a:r>
            <a:endParaRPr lang="en-US" sz="2000"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531740947"/>
              </p:ext>
            </p:extLst>
          </p:nvPr>
        </p:nvGraphicFramePr>
        <p:xfrm>
          <a:off x="1214653" y="2117171"/>
          <a:ext cx="9335064" cy="2427533"/>
        </p:xfrm>
        <a:graphic>
          <a:graphicData uri="http://schemas.openxmlformats.org/drawingml/2006/table">
            <a:tbl>
              <a:tblPr>
                <a:tableStyleId>{5C22544A-7EE6-4342-B048-85BDC9FD1C3A}</a:tableStyleId>
              </a:tblPr>
              <a:tblGrid>
                <a:gridCol w="954290"/>
                <a:gridCol w="1153629"/>
                <a:gridCol w="1357210"/>
                <a:gridCol w="1357210"/>
                <a:gridCol w="1357210"/>
                <a:gridCol w="1357210"/>
                <a:gridCol w="1798305"/>
              </a:tblGrid>
              <a:tr h="971014">
                <a:tc>
                  <a:txBody>
                    <a:bodyPr/>
                    <a:lstStyle/>
                    <a:p>
                      <a:pPr algn="l" fontAlgn="t"/>
                      <a:r>
                        <a:rPr lang="en-US" sz="1100" u="none" strike="noStrike" dirty="0">
                          <a:effectLst/>
                        </a:rPr>
                        <a:t>Natural Area </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Containment</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Date</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Researchers</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GAPs introduced</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GAPs dead</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GAPs or GAP seed to wild</a:t>
                      </a:r>
                      <a:endParaRPr lang="en-US" sz="1100" b="0" i="0" u="none" strike="noStrike" dirty="0">
                        <a:solidFill>
                          <a:srgbClr val="000000"/>
                        </a:solidFill>
                        <a:effectLst/>
                        <a:latin typeface="Calibri" panose="020F0502020204030204" pitchFamily="34" charset="0"/>
                      </a:endParaRPr>
                    </a:p>
                  </a:txBody>
                  <a:tcPr marL="0" marR="0" marT="0" marB="0"/>
                </a:tc>
              </a:tr>
              <a:tr h="1456519">
                <a:tc>
                  <a:txBody>
                    <a:bodyPr/>
                    <a:lstStyle/>
                    <a:p>
                      <a:pPr algn="l" fontAlgn="t"/>
                      <a:r>
                        <a:rPr lang="en-US" sz="1100" u="none" strike="noStrike">
                          <a:effectLst/>
                        </a:rPr>
                        <a:t>EFS</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Cages in EFS</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9-Dec-15</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Teresa, Martha, Lora</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1 large GAP in Cage </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dirty="0" smtClean="0">
                          <a:effectLst/>
                        </a:rPr>
                        <a:t>0</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dirty="0" smtClean="0">
                          <a:effectLst/>
                        </a:rPr>
                        <a:t>0</a:t>
                      </a:r>
                      <a:endParaRPr lang="en-US" sz="1100" b="0" i="0" u="none" strike="noStrike" dirty="0">
                        <a:solidFill>
                          <a:srgbClr val="000000"/>
                        </a:solidFill>
                        <a:effectLst/>
                        <a:latin typeface="Calibri" panose="020F0502020204030204" pitchFamily="34" charset="0"/>
                      </a:endParaRPr>
                    </a:p>
                  </a:txBody>
                  <a:tcPr marL="0" marR="0" marT="0" marB="0"/>
                </a:tc>
              </a:tr>
            </a:tbl>
          </a:graphicData>
        </a:graphic>
      </p:graphicFrame>
    </p:spTree>
    <p:extLst>
      <p:ext uri="{BB962C8B-B14F-4D97-AF65-F5344CB8AC3E}">
        <p14:creationId xmlns:p14="http://schemas.microsoft.com/office/powerpoint/2010/main" val="39467389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248" y="1047812"/>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5" name="TextBox 4"/>
          <p:cNvSpPr txBox="1"/>
          <p:nvPr/>
        </p:nvSpPr>
        <p:spPr>
          <a:xfrm>
            <a:off x="0" y="2134971"/>
            <a:ext cx="12191999" cy="1384995"/>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SEED RELEASE AND RECRUITMENT</a:t>
            </a:r>
          </a:p>
          <a:p>
            <a:pPr algn="ctr"/>
            <a:endParaRPr lang="en-US" sz="2800" b="1" dirty="0">
              <a:latin typeface="Arial" panose="020B0604020202020204" pitchFamily="34" charset="0"/>
              <a:cs typeface="Arial" panose="020B0604020202020204" pitchFamily="34" charset="0"/>
            </a:endParaRPr>
          </a:p>
          <a:p>
            <a:pPr algn="ctr"/>
            <a:endParaRPr lang="en-US" sz="28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32338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91571" y="854388"/>
            <a:ext cx="10522424" cy="4708981"/>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Annual Recruitment Counts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Seed will be released and propagated in different ways.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Must keep good records on how the seed is used and what the outcome is.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Soon, we will have more recruitment sites than we can handle.</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For each GAP whose seed is used:</a:t>
            </a:r>
          </a:p>
          <a:p>
            <a:r>
              <a:rPr lang="en-US" sz="2000" dirty="0" smtClean="0">
                <a:latin typeface="Arial" panose="020B0604020202020204" pitchFamily="34" charset="0"/>
                <a:cs typeface="Arial" panose="020B0604020202020204" pitchFamily="34" charset="0"/>
              </a:rPr>
              <a:t>	Assign Rec#</a:t>
            </a:r>
          </a:p>
          <a:p>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How used (released, propagated in Areas or Gardens, method)</a:t>
            </a:r>
          </a:p>
          <a:p>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Recruitment or no?</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Randomly select some Recruitment Sites for monitoring until the transition from recruits to tiny.</a:t>
            </a:r>
          </a:p>
        </p:txBody>
      </p:sp>
      <p:sp>
        <p:nvSpPr>
          <p:cNvPr id="7" name="TextBox 2"/>
          <p:cNvSpPr txBox="1"/>
          <p:nvPr/>
        </p:nvSpPr>
        <p:spPr>
          <a:xfrm>
            <a:off x="11496675" y="3657155"/>
            <a:ext cx="184150" cy="265113"/>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a:p>
        </p:txBody>
      </p:sp>
    </p:spTree>
    <p:extLst>
      <p:ext uri="{BB962C8B-B14F-4D97-AF65-F5344CB8AC3E}">
        <p14:creationId xmlns:p14="http://schemas.microsoft.com/office/powerpoint/2010/main" val="27281241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4251" y="1591367"/>
            <a:ext cx="10522424" cy="2862322"/>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Random selection, number must be decided keeping in mind that the total number of sites being monitored will equal sites from 2 to 4 years of seed release/propagation.</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Example:</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Year 1:  3 sites</a:t>
            </a:r>
          </a:p>
          <a:p>
            <a:r>
              <a:rPr lang="en-US" sz="2000" dirty="0" smtClean="0">
                <a:latin typeface="Arial" panose="020B0604020202020204" pitchFamily="34" charset="0"/>
                <a:cs typeface="Arial" panose="020B0604020202020204" pitchFamily="34" charset="0"/>
              </a:rPr>
              <a:t>Year 2:  3 sites</a:t>
            </a:r>
          </a:p>
          <a:p>
            <a:r>
              <a:rPr lang="en-US" sz="2000" dirty="0" smtClean="0">
                <a:latin typeface="Arial" panose="020B0604020202020204" pitchFamily="34" charset="0"/>
                <a:cs typeface="Arial" panose="020B0604020202020204" pitchFamily="34" charset="0"/>
              </a:rPr>
              <a:t>Year 3:  3 sites = 9 sites</a:t>
            </a:r>
          </a:p>
          <a:p>
            <a:r>
              <a:rPr lang="en-US" sz="2000" dirty="0" smtClean="0">
                <a:latin typeface="Arial" panose="020B0604020202020204" pitchFamily="34" charset="0"/>
                <a:cs typeface="Arial" panose="020B0604020202020204" pitchFamily="34" charset="0"/>
              </a:rPr>
              <a:t>Year 4: those from Year 1 transition out, 3 new transition in to hold steady at 9.</a:t>
            </a:r>
            <a:endParaRPr lang="en-US" sz="2000" dirty="0">
              <a:latin typeface="Arial" panose="020B0604020202020204" pitchFamily="34" charset="0"/>
              <a:cs typeface="Arial" panose="020B0604020202020204" pitchFamily="34" charset="0"/>
            </a:endParaRPr>
          </a:p>
        </p:txBody>
      </p:sp>
      <p:sp>
        <p:nvSpPr>
          <p:cNvPr id="7" name="TextBox 2"/>
          <p:cNvSpPr txBox="1"/>
          <p:nvPr/>
        </p:nvSpPr>
        <p:spPr>
          <a:xfrm>
            <a:off x="11496675" y="3657155"/>
            <a:ext cx="184150" cy="265113"/>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a:p>
        </p:txBody>
      </p:sp>
    </p:spTree>
    <p:extLst>
      <p:ext uri="{BB962C8B-B14F-4D97-AF65-F5344CB8AC3E}">
        <p14:creationId xmlns:p14="http://schemas.microsoft.com/office/powerpoint/2010/main" val="39521644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216" y="1009175"/>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5" name="TextBox 4"/>
          <p:cNvSpPr txBox="1"/>
          <p:nvPr/>
        </p:nvSpPr>
        <p:spPr>
          <a:xfrm>
            <a:off x="791571" y="472251"/>
            <a:ext cx="10522424"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Annual Recruitment Counts:  Carlton Reserve.</a:t>
            </a:r>
            <a:endParaRPr lang="en-US" sz="2000"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59404034"/>
              </p:ext>
            </p:extLst>
          </p:nvPr>
        </p:nvGraphicFramePr>
        <p:xfrm>
          <a:off x="419100" y="1209230"/>
          <a:ext cx="10515599" cy="3249455"/>
        </p:xfrm>
        <a:graphic>
          <a:graphicData uri="http://schemas.openxmlformats.org/drawingml/2006/table">
            <a:tbl>
              <a:tblPr>
                <a:tableStyleId>{5C22544A-7EE6-4342-B048-85BDC9FD1C3A}</a:tableStyleId>
              </a:tblPr>
              <a:tblGrid>
                <a:gridCol w="518593"/>
                <a:gridCol w="837077"/>
                <a:gridCol w="845532"/>
                <a:gridCol w="634149"/>
                <a:gridCol w="2953726"/>
                <a:gridCol w="1499410"/>
                <a:gridCol w="1093554"/>
                <a:gridCol w="1093554"/>
                <a:gridCol w="1040004"/>
              </a:tblGrid>
              <a:tr h="710818">
                <a:tc>
                  <a:txBody>
                    <a:bodyPr/>
                    <a:lstStyle/>
                    <a:p>
                      <a:pPr algn="l" fontAlgn="t"/>
                      <a:r>
                        <a:rPr lang="en-US" sz="1000" u="none" strike="noStrike">
                          <a:effectLst/>
                        </a:rPr>
                        <a:t>Natural Land</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Rec #</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Area/location</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Date out</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Actions (if more than one action is done for seeds from a single inflorescence, attach a, b, c, etc. to the rec # for each action)</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Check: Germination or no?  Give date checked; if yes, continue to columns E,  F, and G</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 of seedlings that germinated</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Approx size of seedlings (give range if necessary)</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Monitored? (Randomly select some rec sites for cont'd monitoring)</a:t>
                      </a:r>
                      <a:endParaRPr lang="en-US" sz="1000" b="0" i="0" u="none" strike="noStrike">
                        <a:solidFill>
                          <a:srgbClr val="000000"/>
                        </a:solidFill>
                        <a:effectLst/>
                        <a:latin typeface="Calibri" panose="020F0502020204030204" pitchFamily="34" charset="0"/>
                      </a:endParaRPr>
                    </a:p>
                  </a:txBody>
                  <a:tcPr marL="0" marR="0" marT="0" marB="0"/>
                </a:tc>
              </a:tr>
              <a:tr h="338485">
                <a:tc>
                  <a:txBody>
                    <a:bodyPr/>
                    <a:lstStyle/>
                    <a:p>
                      <a:pPr algn="l" fontAlgn="t"/>
                      <a:r>
                        <a:rPr lang="en-US" sz="1000" u="none" strike="noStrike">
                          <a:effectLst/>
                        </a:rPr>
                        <a:t>CR</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Sb.4</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Spring 2015</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Inflorescence was stapled to trunk of a tree.</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Yes.</a:t>
                      </a:r>
                      <a:endParaRPr lang="en-US" sz="1000" b="0" i="0" u="none" strike="noStrike">
                        <a:solidFill>
                          <a:srgbClr val="000000"/>
                        </a:solidFill>
                        <a:effectLst/>
                        <a:latin typeface="Calibri" panose="020F0502020204030204" pitchFamily="34" charset="0"/>
                      </a:endParaRPr>
                    </a:p>
                  </a:txBody>
                  <a:tcPr marL="0" marR="0" marT="0" marB="0"/>
                </a:tc>
                <a:tc rowSpan="7" gridSpan="2">
                  <a:txBody>
                    <a:bodyPr/>
                    <a:lstStyle/>
                    <a:p>
                      <a:pPr algn="l" fontAlgn="t"/>
                      <a:endParaRPr lang="en-US" sz="1000" b="0" i="0" u="none" strike="noStrike">
                        <a:solidFill>
                          <a:srgbClr val="000000"/>
                        </a:solidFill>
                        <a:effectLst/>
                        <a:latin typeface="Calibri" panose="020F0502020204030204" pitchFamily="34" charset="0"/>
                      </a:endParaRPr>
                    </a:p>
                  </a:txBody>
                  <a:tcPr marL="0" marR="0" marT="0" marB="0"/>
                </a:tc>
                <a:tc rowSpan="7" hMerge="1">
                  <a:txBody>
                    <a:bodyPr/>
                    <a:lstStyle/>
                    <a:p>
                      <a:endParaRPr lang="en-US"/>
                    </a:p>
                  </a:txBody>
                  <a:tcPr/>
                </a:tc>
                <a:tc rowSpan="6">
                  <a:txBody>
                    <a:bodyPr/>
                    <a:lstStyle/>
                    <a:p>
                      <a:pPr algn="l" fontAlgn="t"/>
                      <a:endParaRPr lang="en-US" sz="1000" b="0" i="0" u="none" strike="noStrike">
                        <a:solidFill>
                          <a:srgbClr val="000000"/>
                        </a:solidFill>
                        <a:effectLst/>
                        <a:latin typeface="Calibri" panose="020F0502020204030204" pitchFamily="34" charset="0"/>
                      </a:endParaRPr>
                    </a:p>
                  </a:txBody>
                  <a:tcPr marL="0" marR="0" marT="0" marB="0"/>
                </a:tc>
              </a:tr>
              <a:tr h="338485">
                <a:tc>
                  <a:txBody>
                    <a:bodyPr/>
                    <a:lstStyle/>
                    <a:p>
                      <a:pPr algn="l" fontAlgn="t"/>
                      <a:r>
                        <a:rPr lang="en-US" sz="1000" u="none" strike="noStrike">
                          <a:effectLst/>
                        </a:rPr>
                        <a:t>CR</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000" u="none" strike="noStrike">
                          <a:effectLst/>
                        </a:rPr>
                        <a:t>2</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LOC mule shed</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Spring 2015</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Inflorescence was stapled to trunk of a tree.</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Yes.</a:t>
                      </a:r>
                      <a:endParaRPr lang="en-US" sz="1000" b="0" i="0" u="none" strike="noStrike">
                        <a:solidFill>
                          <a:srgbClr val="000000"/>
                        </a:solidFill>
                        <a:effectLst/>
                        <a:latin typeface="Calibri" panose="020F0502020204030204" pitchFamily="34" charset="0"/>
                      </a:endParaRPr>
                    </a:p>
                  </a:txBody>
                  <a:tcPr marL="0" marR="0" marT="0" marB="0"/>
                </a:tc>
                <a:tc gridSpan="2" vMerge="1">
                  <a:txBody>
                    <a:bodyPr/>
                    <a:lstStyle/>
                    <a:p>
                      <a:endParaRPr lang="en-US"/>
                    </a:p>
                  </a:txBody>
                  <a:tcPr/>
                </a:tc>
                <a:tc hMerge="1" vMerge="1">
                  <a:txBody>
                    <a:bodyPr/>
                    <a:lstStyle/>
                    <a:p>
                      <a:endParaRPr lang="en-US"/>
                    </a:p>
                  </a:txBody>
                  <a:tcPr/>
                </a:tc>
                <a:tc vMerge="1">
                  <a:txBody>
                    <a:bodyPr/>
                    <a:lstStyle/>
                    <a:p>
                      <a:endParaRPr lang="en-US"/>
                    </a:p>
                  </a:txBody>
                  <a:tcPr/>
                </a:tc>
              </a:tr>
              <a:tr h="338485">
                <a:tc>
                  <a:txBody>
                    <a:bodyPr/>
                    <a:lstStyle/>
                    <a:p>
                      <a:pPr algn="l" fontAlgn="t"/>
                      <a:r>
                        <a:rPr lang="en-US" sz="1000" u="none" strike="noStrike">
                          <a:effectLst/>
                        </a:rPr>
                        <a:t>CR</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3-a</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REC AREA name</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Spring 2015</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Seed from an inflorescence was spread on trunks of trees.</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Yes.</a:t>
                      </a:r>
                      <a:endParaRPr lang="en-US" sz="1000" b="0" i="0" u="none" strike="noStrike">
                        <a:solidFill>
                          <a:srgbClr val="000000"/>
                        </a:solidFill>
                        <a:effectLst/>
                        <a:latin typeface="Calibri" panose="020F0502020204030204" pitchFamily="34" charset="0"/>
                      </a:endParaRPr>
                    </a:p>
                  </a:txBody>
                  <a:tcPr marL="0" marR="0" marT="0" marB="0"/>
                </a:tc>
                <a:tc gridSpan="2" vMerge="1">
                  <a:txBody>
                    <a:bodyPr/>
                    <a:lstStyle/>
                    <a:p>
                      <a:endParaRPr lang="en-US"/>
                    </a:p>
                  </a:txBody>
                  <a:tcPr/>
                </a:tc>
                <a:tc hMerge="1" vMerge="1">
                  <a:txBody>
                    <a:bodyPr/>
                    <a:lstStyle/>
                    <a:p>
                      <a:endParaRPr lang="en-US"/>
                    </a:p>
                  </a:txBody>
                  <a:tcPr/>
                </a:tc>
                <a:tc vMerge="1">
                  <a:txBody>
                    <a:bodyPr/>
                    <a:lstStyle/>
                    <a:p>
                      <a:endParaRPr lang="en-US"/>
                    </a:p>
                  </a:txBody>
                  <a:tcPr/>
                </a:tc>
              </a:tr>
              <a:tr h="338485">
                <a:tc>
                  <a:txBody>
                    <a:bodyPr/>
                    <a:lstStyle/>
                    <a:p>
                      <a:pPr algn="l" fontAlgn="t"/>
                      <a:r>
                        <a:rPr lang="en-US" sz="1000" u="none" strike="noStrike">
                          <a:effectLst/>
                        </a:rPr>
                        <a:t>CR</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3-b</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REC AREA name</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Spring 2016</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Seed from an inflorescence was spread on trunks of trees.</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Yes.</a:t>
                      </a:r>
                      <a:endParaRPr lang="en-US" sz="1000" b="0" i="0" u="none" strike="noStrike">
                        <a:solidFill>
                          <a:srgbClr val="000000"/>
                        </a:solidFill>
                        <a:effectLst/>
                        <a:latin typeface="Calibri" panose="020F0502020204030204" pitchFamily="34" charset="0"/>
                      </a:endParaRPr>
                    </a:p>
                  </a:txBody>
                  <a:tcPr marL="0" marR="0" marT="0" marB="0"/>
                </a:tc>
                <a:tc gridSpan="2" vMerge="1">
                  <a:txBody>
                    <a:bodyPr/>
                    <a:lstStyle/>
                    <a:p>
                      <a:endParaRPr lang="en-US"/>
                    </a:p>
                  </a:txBody>
                  <a:tcPr/>
                </a:tc>
                <a:tc hMerge="1" vMerge="1">
                  <a:txBody>
                    <a:bodyPr/>
                    <a:lstStyle/>
                    <a:p>
                      <a:endParaRPr lang="en-US"/>
                    </a:p>
                  </a:txBody>
                  <a:tcPr/>
                </a:tc>
                <a:tc vMerge="1">
                  <a:txBody>
                    <a:bodyPr/>
                    <a:lstStyle/>
                    <a:p>
                      <a:endParaRPr lang="en-US"/>
                    </a:p>
                  </a:txBody>
                  <a:tcPr/>
                </a:tc>
              </a:tr>
              <a:tr h="338485">
                <a:tc>
                  <a:txBody>
                    <a:bodyPr/>
                    <a:lstStyle/>
                    <a:p>
                      <a:pPr algn="l" fontAlgn="t"/>
                      <a:r>
                        <a:rPr lang="en-US" sz="1000" u="none" strike="noStrike">
                          <a:effectLst/>
                        </a:rPr>
                        <a:t>CR</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3-c</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REC AREA name</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Spring 2017</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Seed from an inflorescence was spread on trunks of trees.</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Yes.</a:t>
                      </a:r>
                      <a:endParaRPr lang="en-US" sz="1000" b="0" i="0" u="none" strike="noStrike">
                        <a:solidFill>
                          <a:srgbClr val="000000"/>
                        </a:solidFill>
                        <a:effectLst/>
                        <a:latin typeface="Calibri" panose="020F0502020204030204" pitchFamily="34" charset="0"/>
                      </a:endParaRPr>
                    </a:p>
                  </a:txBody>
                  <a:tcPr marL="0" marR="0" marT="0" marB="0"/>
                </a:tc>
                <a:tc gridSpan="2" vMerge="1">
                  <a:txBody>
                    <a:bodyPr/>
                    <a:lstStyle/>
                    <a:p>
                      <a:endParaRPr lang="en-US"/>
                    </a:p>
                  </a:txBody>
                  <a:tcPr/>
                </a:tc>
                <a:tc hMerge="1" vMerge="1">
                  <a:txBody>
                    <a:bodyPr/>
                    <a:lstStyle/>
                    <a:p>
                      <a:endParaRPr lang="en-US"/>
                    </a:p>
                  </a:txBody>
                  <a:tcPr/>
                </a:tc>
                <a:tc vMerge="1">
                  <a:txBody>
                    <a:bodyPr/>
                    <a:lstStyle/>
                    <a:p>
                      <a:endParaRPr lang="en-US"/>
                    </a:p>
                  </a:txBody>
                  <a:tcPr/>
                </a:tc>
              </a:tr>
              <a:tr h="338485">
                <a:tc>
                  <a:txBody>
                    <a:bodyPr/>
                    <a:lstStyle/>
                    <a:p>
                      <a:pPr algn="l" fontAlgn="t"/>
                      <a:r>
                        <a:rPr lang="en-US" sz="1000" u="none" strike="noStrike">
                          <a:effectLst/>
                        </a:rPr>
                        <a:t>CR</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3-d</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REC AREA name</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Spring 2018</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Seed from an inflorescence was spread on trunks of trees.</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Yes.</a:t>
                      </a:r>
                      <a:endParaRPr lang="en-US" sz="1000" b="0" i="0" u="none" strike="noStrike">
                        <a:solidFill>
                          <a:srgbClr val="000000"/>
                        </a:solidFill>
                        <a:effectLst/>
                        <a:latin typeface="Calibri" panose="020F0502020204030204" pitchFamily="34" charset="0"/>
                      </a:endParaRPr>
                    </a:p>
                  </a:txBody>
                  <a:tcPr marL="0" marR="0" marT="0" marB="0"/>
                </a:tc>
                <a:tc gridSpan="2" vMerge="1">
                  <a:txBody>
                    <a:bodyPr/>
                    <a:lstStyle/>
                    <a:p>
                      <a:endParaRPr lang="en-US"/>
                    </a:p>
                  </a:txBody>
                  <a:tcPr/>
                </a:tc>
                <a:tc hMerge="1" vMerge="1">
                  <a:txBody>
                    <a:bodyPr/>
                    <a:lstStyle/>
                    <a:p>
                      <a:endParaRPr lang="en-US"/>
                    </a:p>
                  </a:txBody>
                  <a:tcPr/>
                </a:tc>
                <a:tc vMerge="1">
                  <a:txBody>
                    <a:bodyPr/>
                    <a:lstStyle/>
                    <a:p>
                      <a:endParaRPr lang="en-US"/>
                    </a:p>
                  </a:txBody>
                  <a:tcPr/>
                </a:tc>
              </a:tr>
              <a:tr h="338485">
                <a:tc>
                  <a:txBody>
                    <a:bodyPr/>
                    <a:lstStyle/>
                    <a:p>
                      <a:pPr algn="l" fontAlgn="t"/>
                      <a:r>
                        <a:rPr lang="en-US" sz="1000" u="none" strike="noStrike">
                          <a:effectLst/>
                        </a:rPr>
                        <a:t>CR</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3-e</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REC AREA name</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Spring 2019</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Seed from an inflorescence was spread on trunks of trees.</a:t>
                      </a:r>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000" u="none" strike="noStrike">
                          <a:effectLst/>
                        </a:rPr>
                        <a:t>Yes.</a:t>
                      </a:r>
                      <a:endParaRPr lang="en-US" sz="1000" b="0" i="0" u="none" strike="noStrike">
                        <a:solidFill>
                          <a:srgbClr val="000000"/>
                        </a:solidFill>
                        <a:effectLst/>
                        <a:latin typeface="Calibri" panose="020F0502020204030204" pitchFamily="34" charset="0"/>
                      </a:endParaRPr>
                    </a:p>
                  </a:txBody>
                  <a:tcPr marL="0" marR="0" marT="0" marB="0"/>
                </a:tc>
                <a:tc gridSpan="2" vMerge="1">
                  <a:txBody>
                    <a:bodyPr/>
                    <a:lstStyle/>
                    <a:p>
                      <a:endParaRPr lang="en-US"/>
                    </a:p>
                  </a:txBody>
                  <a:tcPr/>
                </a:tc>
                <a:tc hMerge="1" vMerge="1">
                  <a:txBody>
                    <a:bodyPr/>
                    <a:lstStyle/>
                    <a:p>
                      <a:endParaRPr lang="en-US"/>
                    </a:p>
                  </a:txBody>
                  <a:tcPr/>
                </a:tc>
                <a:tc>
                  <a:txBody>
                    <a:bodyPr/>
                    <a:lstStyle/>
                    <a:p>
                      <a:pPr algn="l" fontAlgn="t"/>
                      <a:endParaRPr lang="en-US" sz="1000" b="0" i="0" u="none" strike="noStrike">
                        <a:solidFill>
                          <a:srgbClr val="000000"/>
                        </a:solidFill>
                        <a:effectLst/>
                        <a:latin typeface="Calibri" panose="020F0502020204030204" pitchFamily="34" charset="0"/>
                      </a:endParaRPr>
                    </a:p>
                  </a:txBody>
                  <a:tcPr marL="0" marR="0" marT="0" marB="0"/>
                </a:tc>
              </a:tr>
              <a:tr h="169242">
                <a:tc>
                  <a:txBody>
                    <a:bodyPr/>
                    <a:lstStyle/>
                    <a:p>
                      <a:pPr algn="l" fontAlgn="t"/>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0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000" b="0" i="0" u="none" strike="noStrike" dirty="0">
                        <a:solidFill>
                          <a:srgbClr val="000000"/>
                        </a:solidFill>
                        <a:effectLst/>
                        <a:latin typeface="Calibri" panose="020F0502020204030204" pitchFamily="34" charset="0"/>
                      </a:endParaRPr>
                    </a:p>
                  </a:txBody>
                  <a:tcPr marL="0" marR="0" marT="0" marB="0"/>
                </a:tc>
              </a:tr>
            </a:tbl>
          </a:graphicData>
        </a:graphic>
      </p:graphicFrame>
      <p:sp>
        <p:nvSpPr>
          <p:cNvPr id="6" name="TextBox 1"/>
          <p:cNvSpPr txBox="1"/>
          <p:nvPr/>
        </p:nvSpPr>
        <p:spPr>
          <a:xfrm>
            <a:off x="7943566" y="2067910"/>
            <a:ext cx="1781175" cy="239077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a:t>Need data.</a:t>
            </a:r>
          </a:p>
        </p:txBody>
      </p:sp>
      <p:sp>
        <p:nvSpPr>
          <p:cNvPr id="7" name="TextBox 2"/>
          <p:cNvSpPr txBox="1"/>
          <p:nvPr/>
        </p:nvSpPr>
        <p:spPr>
          <a:xfrm>
            <a:off x="11496675" y="3657155"/>
            <a:ext cx="184150" cy="265113"/>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a:p>
        </p:txBody>
      </p:sp>
      <p:sp>
        <p:nvSpPr>
          <p:cNvPr id="8" name="TextBox 3"/>
          <p:cNvSpPr txBox="1"/>
          <p:nvPr/>
        </p:nvSpPr>
        <p:spPr>
          <a:xfrm>
            <a:off x="9858374" y="2319686"/>
            <a:ext cx="1076325" cy="1470025"/>
          </a:xfrm>
          <a:prstGeom prst="rect">
            <a:avLst/>
          </a:prstGeom>
          <a:solidFill>
            <a:schemeClr val="bg1"/>
          </a:solid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dirty="0"/>
              <a:t>Need to determine</a:t>
            </a:r>
            <a:r>
              <a:rPr lang="en-US" sz="1100" baseline="0" dirty="0"/>
              <a:t> method for selecting random  portion of res sites for cont'd monitoring.</a:t>
            </a:r>
            <a:endParaRPr lang="en-US" sz="1100" dirty="0"/>
          </a:p>
        </p:txBody>
      </p:sp>
      <p:graphicFrame>
        <p:nvGraphicFramePr>
          <p:cNvPr id="10" name="Table 9"/>
          <p:cNvGraphicFramePr>
            <a:graphicFrameLocks noGrp="1"/>
          </p:cNvGraphicFramePr>
          <p:nvPr>
            <p:extLst>
              <p:ext uri="{D42A27DB-BD31-4B8C-83A1-F6EECF244321}">
                <p14:modId xmlns:p14="http://schemas.microsoft.com/office/powerpoint/2010/main" val="1586374150"/>
              </p:ext>
            </p:extLst>
          </p:nvPr>
        </p:nvGraphicFramePr>
        <p:xfrm>
          <a:off x="6757703" y="4978591"/>
          <a:ext cx="4152900" cy="1181100"/>
        </p:xfrm>
        <a:graphic>
          <a:graphicData uri="http://schemas.openxmlformats.org/drawingml/2006/table">
            <a:tbl>
              <a:tblPr>
                <a:tableStyleId>{5C22544A-7EE6-4342-B048-85BDC9FD1C3A}</a:tableStyleId>
              </a:tblPr>
              <a:tblGrid>
                <a:gridCol w="1384300"/>
                <a:gridCol w="1384300"/>
                <a:gridCol w="1384300"/>
              </a:tblGrid>
              <a:tr h="800100">
                <a:tc>
                  <a:txBody>
                    <a:bodyPr/>
                    <a:lstStyle/>
                    <a:p>
                      <a:pPr algn="l" fontAlgn="t"/>
                      <a:r>
                        <a:rPr lang="en-US" sz="1100" u="none" strike="noStrike" dirty="0">
                          <a:effectLst/>
                        </a:rPr>
                        <a:t>Year 1: Give date</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Year 1: # of recruits</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Year 1:  Approx size of recruits (give range if necessary)</a:t>
                      </a:r>
                      <a:endParaRPr lang="en-US" sz="1100" b="0" i="0" u="none" strike="noStrike">
                        <a:solidFill>
                          <a:srgbClr val="000000"/>
                        </a:solidFill>
                        <a:effectLst/>
                        <a:latin typeface="Calibri" panose="020F0502020204030204" pitchFamily="34" charset="0"/>
                      </a:endParaRPr>
                    </a:p>
                  </a:txBody>
                  <a:tcPr marL="0" marR="0" marT="0" marB="0"/>
                </a:tc>
              </a:tr>
              <a:tr h="381000">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dirty="0">
                        <a:solidFill>
                          <a:srgbClr val="000000"/>
                        </a:solidFill>
                        <a:effectLst/>
                        <a:latin typeface="Calibri" panose="020F0502020204030204" pitchFamily="34" charset="0"/>
                      </a:endParaRPr>
                    </a:p>
                  </a:txBody>
                  <a:tcPr marL="0" marR="0" marT="0" marB="0"/>
                </a:tc>
              </a:tr>
            </a:tbl>
          </a:graphicData>
        </a:graphic>
      </p:graphicFrame>
      <p:sp>
        <p:nvSpPr>
          <p:cNvPr id="11" name="TextBox 10"/>
          <p:cNvSpPr txBox="1"/>
          <p:nvPr/>
        </p:nvSpPr>
        <p:spPr>
          <a:xfrm>
            <a:off x="419100" y="4836252"/>
            <a:ext cx="5240741" cy="1323439"/>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For the selected Recruitment sites, monitor each year for number and size of recruits, until the recruits reach size limit to become tiny Tillandsias.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79106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216" y="1009175"/>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5" name="TextBox 4"/>
          <p:cNvSpPr txBox="1"/>
          <p:nvPr/>
        </p:nvSpPr>
        <p:spPr>
          <a:xfrm>
            <a:off x="791571" y="472251"/>
            <a:ext cx="10522424"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Annual Recruitment Counts</a:t>
            </a:r>
            <a:endParaRPr lang="en-US" sz="2000" dirty="0">
              <a:latin typeface="Arial" panose="020B0604020202020204" pitchFamily="34" charset="0"/>
              <a:cs typeface="Arial" panose="020B0604020202020204" pitchFamily="34" charset="0"/>
            </a:endParaRPr>
          </a:p>
        </p:txBody>
      </p:sp>
      <p:sp>
        <p:nvSpPr>
          <p:cNvPr id="7" name="TextBox 2"/>
          <p:cNvSpPr txBox="1"/>
          <p:nvPr/>
        </p:nvSpPr>
        <p:spPr>
          <a:xfrm>
            <a:off x="11496675" y="3657155"/>
            <a:ext cx="184150" cy="265113"/>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a:p>
        </p:txBody>
      </p:sp>
      <p:sp>
        <p:nvSpPr>
          <p:cNvPr id="11" name="TextBox 10"/>
          <p:cNvSpPr txBox="1"/>
          <p:nvPr/>
        </p:nvSpPr>
        <p:spPr>
          <a:xfrm>
            <a:off x="791571" y="1209230"/>
            <a:ext cx="9512489" cy="4401205"/>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We must be methodical in how we put seed out!</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Selby and Naples BG:  Back where the original plants came from.</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Other methods:  Releasing in known GAP habitat, or previous Giant locations.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Other methods:  Releasing in an Area that looks like good habitat.</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Propagating in wild Areas and Gardens.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Other types of recruitments:</a:t>
            </a:r>
          </a:p>
          <a:p>
            <a:r>
              <a:rPr lang="en-US" sz="2000" dirty="0" smtClean="0">
                <a:latin typeface="Arial" panose="020B0604020202020204" pitchFamily="34" charset="0"/>
                <a:cs typeface="Arial" panose="020B0604020202020204" pitchFamily="34" charset="0"/>
              </a:rPr>
              <a:t>Germinating seeds in Gardens or Containments, then putting plants out?</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Much to be worked out.</a:t>
            </a:r>
          </a:p>
        </p:txBody>
      </p:sp>
    </p:spTree>
    <p:extLst>
      <p:ext uri="{BB962C8B-B14F-4D97-AF65-F5344CB8AC3E}">
        <p14:creationId xmlns:p14="http://schemas.microsoft.com/office/powerpoint/2010/main" val="8222747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248" y="1047812"/>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5" name="TextBox 4"/>
          <p:cNvSpPr txBox="1"/>
          <p:nvPr/>
        </p:nvSpPr>
        <p:spPr>
          <a:xfrm>
            <a:off x="0" y="2134971"/>
            <a:ext cx="12191999" cy="1384995"/>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WEEVIL COUNTS</a:t>
            </a:r>
          </a:p>
          <a:p>
            <a:pPr algn="ctr"/>
            <a:endParaRPr lang="en-US" sz="2800" b="1" dirty="0">
              <a:latin typeface="Arial" panose="020B0604020202020204" pitchFamily="34" charset="0"/>
              <a:cs typeface="Arial" panose="020B0604020202020204" pitchFamily="34" charset="0"/>
            </a:endParaRPr>
          </a:p>
          <a:p>
            <a:pPr algn="ctr"/>
            <a:endParaRPr lang="en-US" sz="28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58684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91571" y="472251"/>
            <a:ext cx="10522424" cy="1323439"/>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Weevil Counts.</a:t>
            </a:r>
          </a:p>
          <a:p>
            <a:r>
              <a:rPr lang="en-US" sz="2000" dirty="0" smtClean="0">
                <a:latin typeface="Arial" panose="020B0604020202020204" pitchFamily="34" charset="0"/>
                <a:cs typeface="Arial" panose="020B0604020202020204" pitchFamily="34" charset="0"/>
              </a:rPr>
              <a:t>In regular movement about Natural Area, look for fallen, dead GAPs; if killed by the weevil, search for weevils.</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7" name="TextBox 2"/>
          <p:cNvSpPr txBox="1"/>
          <p:nvPr/>
        </p:nvSpPr>
        <p:spPr>
          <a:xfrm>
            <a:off x="11496675" y="3657155"/>
            <a:ext cx="184150" cy="265113"/>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1100"/>
          </a:p>
        </p:txBody>
      </p:sp>
      <p:pic>
        <p:nvPicPr>
          <p:cNvPr id="2" name="Picture 1"/>
          <p:cNvPicPr>
            <a:picLocks noChangeAspect="1"/>
          </p:cNvPicPr>
          <p:nvPr/>
        </p:nvPicPr>
        <p:blipFill>
          <a:blip r:embed="rId2"/>
          <a:stretch>
            <a:fillRect/>
          </a:stretch>
        </p:blipFill>
        <p:spPr>
          <a:xfrm>
            <a:off x="7666884" y="1736288"/>
            <a:ext cx="3829791" cy="3030322"/>
          </a:xfrm>
          <a:prstGeom prst="rect">
            <a:avLst/>
          </a:prstGeom>
        </p:spPr>
      </p:pic>
      <p:sp>
        <p:nvSpPr>
          <p:cNvPr id="3" name="TextBox 2"/>
          <p:cNvSpPr txBox="1"/>
          <p:nvPr/>
        </p:nvSpPr>
        <p:spPr>
          <a:xfrm>
            <a:off x="7666884" y="4884553"/>
            <a:ext cx="2443426" cy="646331"/>
          </a:xfrm>
          <a:prstGeom prst="rect">
            <a:avLst/>
          </a:prstGeom>
          <a:noFill/>
        </p:spPr>
        <p:txBody>
          <a:bodyPr wrap="none" rtlCol="0">
            <a:spAutoFit/>
          </a:bodyPr>
          <a:lstStyle/>
          <a:p>
            <a:r>
              <a:rPr lang="en-US" dirty="0" smtClean="0"/>
              <a:t>Silky can weevil</a:t>
            </a:r>
          </a:p>
          <a:p>
            <a:r>
              <a:rPr lang="en-US" i="1" dirty="0" smtClean="0"/>
              <a:t>Metamasius hemipterus</a:t>
            </a:r>
            <a:endParaRPr lang="en-US" i="1"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71" y="1777676"/>
            <a:ext cx="3253712" cy="41583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1571" y="5941380"/>
            <a:ext cx="2640979" cy="646331"/>
          </a:xfrm>
          <a:prstGeom prst="rect">
            <a:avLst/>
          </a:prstGeom>
          <a:noFill/>
        </p:spPr>
        <p:txBody>
          <a:bodyPr wrap="none" rtlCol="0">
            <a:spAutoFit/>
          </a:bodyPr>
          <a:lstStyle/>
          <a:p>
            <a:r>
              <a:rPr lang="en-US" dirty="0" smtClean="0"/>
              <a:t>Mexican bromeliad weevil</a:t>
            </a:r>
          </a:p>
          <a:p>
            <a:r>
              <a:rPr lang="en-US" i="1" dirty="0" smtClean="0"/>
              <a:t>Metamasius callizona</a:t>
            </a:r>
            <a:endParaRPr lang="en-US" i="1" dirty="0"/>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982" y="1777675"/>
            <a:ext cx="2464557" cy="40751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16770" y="5936019"/>
            <a:ext cx="2497287" cy="646331"/>
          </a:xfrm>
          <a:prstGeom prst="rect">
            <a:avLst/>
          </a:prstGeom>
          <a:noFill/>
        </p:spPr>
        <p:txBody>
          <a:bodyPr wrap="none" rtlCol="0">
            <a:spAutoFit/>
          </a:bodyPr>
          <a:lstStyle/>
          <a:p>
            <a:r>
              <a:rPr lang="en-US" dirty="0" smtClean="0"/>
              <a:t>Florida bromeliad weevil</a:t>
            </a:r>
          </a:p>
          <a:p>
            <a:r>
              <a:rPr lang="en-US" i="1" dirty="0" smtClean="0"/>
              <a:t>Metamasius mosieri</a:t>
            </a:r>
            <a:endParaRPr lang="en-US" i="1" dirty="0"/>
          </a:p>
        </p:txBody>
      </p:sp>
    </p:spTree>
    <p:extLst>
      <p:ext uri="{BB962C8B-B14F-4D97-AF65-F5344CB8AC3E}">
        <p14:creationId xmlns:p14="http://schemas.microsoft.com/office/powerpoint/2010/main" val="27987629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521" y="601639"/>
            <a:ext cx="2747962" cy="2747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6497" y="3802039"/>
            <a:ext cx="5157787" cy="2282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4834" y="3802038"/>
            <a:ext cx="1719263"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3" name="TextBox 6"/>
          <p:cNvSpPr txBox="1">
            <a:spLocks noChangeArrowheads="1"/>
          </p:cNvSpPr>
          <p:nvPr/>
        </p:nvSpPr>
        <p:spPr bwMode="auto">
          <a:xfrm>
            <a:off x="9244083" y="558776"/>
            <a:ext cx="25908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latin typeface="Arial" panose="020B0604020202020204" pitchFamily="34" charset="0"/>
              </a:rPr>
              <a:t>The Mexican bromeliad weevil has four life stages: </a:t>
            </a:r>
          </a:p>
          <a:p>
            <a:pPr eaLnBrk="1" hangingPunct="1">
              <a:spcBef>
                <a:spcPct val="0"/>
              </a:spcBef>
              <a:buFontTx/>
              <a:buNone/>
            </a:pPr>
            <a:r>
              <a:rPr lang="en-US" altLang="en-US" sz="2000" b="1">
                <a:latin typeface="Arial" panose="020B0604020202020204" pitchFamily="34" charset="0"/>
              </a:rPr>
              <a:t>egg, larva, pupa and adult.  </a:t>
            </a:r>
          </a:p>
          <a:p>
            <a:pPr eaLnBrk="1" hangingPunct="1">
              <a:spcBef>
                <a:spcPct val="0"/>
              </a:spcBef>
              <a:buFontTx/>
              <a:buNone/>
            </a:pPr>
            <a:endParaRPr lang="en-US" altLang="en-US" sz="2000" b="1">
              <a:latin typeface="Arial" panose="020B0604020202020204" pitchFamily="34" charset="0"/>
            </a:endParaRPr>
          </a:p>
          <a:p>
            <a:pPr eaLnBrk="1" hangingPunct="1">
              <a:spcBef>
                <a:spcPct val="0"/>
              </a:spcBef>
              <a:buFontTx/>
              <a:buNone/>
            </a:pPr>
            <a:r>
              <a:rPr lang="en-US" altLang="en-US" sz="2000" b="1">
                <a:latin typeface="Arial" panose="020B0604020202020204" pitchFamily="34" charset="0"/>
              </a:rPr>
              <a:t>The larva is the life stage that kills the host bromeliad.</a:t>
            </a:r>
          </a:p>
        </p:txBody>
      </p:sp>
      <p:pic>
        <p:nvPicPr>
          <p:cNvPr id="71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3883" y="601638"/>
            <a:ext cx="2255838"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a:off x="4214883" y="2125638"/>
            <a:ext cx="152400" cy="228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76" name="TextBox 12"/>
          <p:cNvSpPr txBox="1">
            <a:spLocks noChangeArrowheads="1"/>
          </p:cNvSpPr>
          <p:nvPr/>
        </p:nvSpPr>
        <p:spPr bwMode="auto">
          <a:xfrm>
            <a:off x="3757683" y="3344838"/>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Adult and egg.</a:t>
            </a:r>
          </a:p>
        </p:txBody>
      </p:sp>
      <p:sp>
        <p:nvSpPr>
          <p:cNvPr id="7177" name="TextBox 13"/>
          <p:cNvSpPr txBox="1">
            <a:spLocks noChangeArrowheads="1"/>
          </p:cNvSpPr>
          <p:nvPr/>
        </p:nvSpPr>
        <p:spPr bwMode="auto">
          <a:xfrm>
            <a:off x="6272283" y="3344838"/>
            <a:ext cx="274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Larva.</a:t>
            </a:r>
          </a:p>
        </p:txBody>
      </p:sp>
      <p:sp>
        <p:nvSpPr>
          <p:cNvPr id="7178" name="TextBox 14"/>
          <p:cNvSpPr txBox="1">
            <a:spLocks noChangeArrowheads="1"/>
          </p:cNvSpPr>
          <p:nvPr/>
        </p:nvSpPr>
        <p:spPr bwMode="auto">
          <a:xfrm>
            <a:off x="3757683" y="6088038"/>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Pupa.</a:t>
            </a:r>
          </a:p>
        </p:txBody>
      </p:sp>
      <p:sp>
        <p:nvSpPr>
          <p:cNvPr id="7179" name="TextBox 15"/>
          <p:cNvSpPr txBox="1">
            <a:spLocks noChangeArrowheads="1"/>
          </p:cNvSpPr>
          <p:nvPr/>
        </p:nvSpPr>
        <p:spPr bwMode="auto">
          <a:xfrm>
            <a:off x="5662683" y="6084863"/>
            <a:ext cx="518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Pupal chambers.</a:t>
            </a:r>
          </a:p>
        </p:txBody>
      </p:sp>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471" y="601638"/>
            <a:ext cx="3253712" cy="41583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3472" y="4943451"/>
            <a:ext cx="3291812" cy="1754326"/>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Larvae and pupae must be reared to adults to id species.</a:t>
            </a:r>
          </a:p>
          <a:p>
            <a:endParaRPr lang="en-US" b="1" dirty="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For the brave:  How to rear weevils.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72995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762000"/>
            <a:ext cx="4248150" cy="548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762000"/>
            <a:ext cx="3810000" cy="548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0" name="TextBox 4"/>
          <p:cNvSpPr txBox="1">
            <a:spLocks noChangeArrowheads="1"/>
          </p:cNvSpPr>
          <p:nvPr/>
        </p:nvSpPr>
        <p:spPr bwMode="auto">
          <a:xfrm>
            <a:off x="1524000" y="228601"/>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a:latin typeface="Arial" panose="020B0604020202020204" pitchFamily="34" charset="0"/>
                <a:cs typeface="Arial" panose="020B0604020202020204" pitchFamily="34" charset="0"/>
              </a:rPr>
              <a:t>Tillandsia utriculata</a:t>
            </a:r>
            <a:r>
              <a:rPr lang="en-US" altLang="en-US" sz="2400" b="1">
                <a:latin typeface="Arial" panose="020B0604020202020204" pitchFamily="34" charset="0"/>
                <a:cs typeface="Arial" panose="020B0604020202020204" pitchFamily="34" charset="0"/>
              </a:rPr>
              <a:t>: Killed by the weevil</a:t>
            </a:r>
            <a:endParaRPr lang="en-US" altLang="en-US" sz="2400" b="1" i="1">
              <a:latin typeface="Arial" panose="020B0604020202020204" pitchFamily="34" charset="0"/>
              <a:cs typeface="Arial" panose="020B0604020202020204" pitchFamily="34" charset="0"/>
            </a:endParaRPr>
          </a:p>
        </p:txBody>
      </p:sp>
      <p:sp>
        <p:nvSpPr>
          <p:cNvPr id="9221" name="TextBox 5"/>
          <p:cNvSpPr txBox="1">
            <a:spLocks noChangeArrowheads="1"/>
          </p:cNvSpPr>
          <p:nvPr/>
        </p:nvSpPr>
        <p:spPr bwMode="auto">
          <a:xfrm>
            <a:off x="1981200" y="63246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May 2003</a:t>
            </a:r>
          </a:p>
        </p:txBody>
      </p:sp>
      <p:sp>
        <p:nvSpPr>
          <p:cNvPr id="9222" name="TextBox 6"/>
          <p:cNvSpPr txBox="1">
            <a:spLocks noChangeArrowheads="1"/>
          </p:cNvSpPr>
          <p:nvPr/>
        </p:nvSpPr>
        <p:spPr bwMode="auto">
          <a:xfrm>
            <a:off x="6477000" y="63246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June 2003</a:t>
            </a:r>
          </a:p>
        </p:txBody>
      </p:sp>
    </p:spTree>
    <p:extLst>
      <p:ext uri="{BB962C8B-B14F-4D97-AF65-F5344CB8AC3E}">
        <p14:creationId xmlns:p14="http://schemas.microsoft.com/office/powerpoint/2010/main" val="39882449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216" y="1009175"/>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4" name="TextBox 3"/>
          <p:cNvSpPr txBox="1"/>
          <p:nvPr/>
        </p:nvSpPr>
        <p:spPr>
          <a:xfrm>
            <a:off x="2258241" y="1796286"/>
            <a:ext cx="7677330" cy="2677656"/>
          </a:xfrm>
          <a:prstGeom prst="rect">
            <a:avLst/>
          </a:prstGeom>
          <a:noFill/>
        </p:spPr>
        <p:txBody>
          <a:bodyPr wrap="square" rtlCol="0">
            <a:spAutoFit/>
          </a:bodyPr>
          <a:lstStyle/>
          <a:p>
            <a:pPr algn="just"/>
            <a:r>
              <a:rPr lang="en-US" sz="2800" dirty="0" smtClean="0">
                <a:latin typeface="Arial" panose="020B0604020202020204" pitchFamily="34" charset="0"/>
                <a:cs typeface="Arial" panose="020B0604020202020204" pitchFamily="34" charset="0"/>
              </a:rPr>
              <a:t>If many Natural Areas across Central and South Florida each work to conserve a small number of GAPs on their lands, we can collectively maintain GAP abundance and diversity while we search for a solution to the Mexican bromeliad weevil.</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45630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762000"/>
            <a:ext cx="2590800" cy="3505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762000"/>
            <a:ext cx="3154363" cy="3505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343400"/>
            <a:ext cx="31242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343400"/>
            <a:ext cx="25908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7150" y="4343400"/>
            <a:ext cx="28194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7"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7150" y="762000"/>
            <a:ext cx="283845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9"/>
          <p:cNvSpPr txBox="1">
            <a:spLocks noChangeArrowheads="1"/>
          </p:cNvSpPr>
          <p:nvPr/>
        </p:nvSpPr>
        <p:spPr bwMode="auto">
          <a:xfrm>
            <a:off x="1524000" y="152401"/>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b="1" i="1">
                <a:latin typeface="Arial" panose="020B0604020202020204" pitchFamily="34" charset="0"/>
                <a:cs typeface="Arial" panose="020B0604020202020204" pitchFamily="34" charset="0"/>
              </a:rPr>
              <a:t>M. callizona </a:t>
            </a:r>
            <a:r>
              <a:rPr lang="en-US" altLang="en-US" sz="2400" b="1">
                <a:latin typeface="Arial" panose="020B0604020202020204" pitchFamily="34" charset="0"/>
                <a:cs typeface="Arial" panose="020B0604020202020204" pitchFamily="34" charset="0"/>
              </a:rPr>
              <a:t>damage on bromeliads</a:t>
            </a:r>
            <a:endParaRPr lang="en-US" altLang="en-US" sz="2400" b="1"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46106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9810" y="1209230"/>
            <a:ext cx="10522424"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Weevil Counts Regular Visits, example:  Enchanted Forest Sanctuary.</a:t>
            </a:r>
            <a:endParaRPr lang="en-US" sz="2000"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209167216"/>
              </p:ext>
            </p:extLst>
          </p:nvPr>
        </p:nvGraphicFramePr>
        <p:xfrm>
          <a:off x="859808" y="1809393"/>
          <a:ext cx="10358655" cy="3035560"/>
        </p:xfrm>
        <a:graphic>
          <a:graphicData uri="http://schemas.openxmlformats.org/drawingml/2006/table">
            <a:tbl>
              <a:tblPr>
                <a:tableStyleId>{5C22544A-7EE6-4342-B048-85BDC9FD1C3A}</a:tableStyleId>
              </a:tblPr>
              <a:tblGrid>
                <a:gridCol w="679256"/>
                <a:gridCol w="696583"/>
                <a:gridCol w="1122852"/>
                <a:gridCol w="1122852"/>
                <a:gridCol w="1122852"/>
                <a:gridCol w="1122852"/>
                <a:gridCol w="1122852"/>
                <a:gridCol w="1122852"/>
                <a:gridCol w="1122852"/>
                <a:gridCol w="1122852"/>
              </a:tblGrid>
              <a:tr h="1517780">
                <a:tc>
                  <a:txBody>
                    <a:bodyPr/>
                    <a:lstStyle/>
                    <a:p>
                      <a:pPr algn="l" fontAlgn="t"/>
                      <a:r>
                        <a:rPr lang="en-US" sz="1100" u="none" strike="noStrike" dirty="0">
                          <a:effectLst/>
                        </a:rPr>
                        <a:t>Natural Area</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Date</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Location</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dirty="0">
                          <a:effectLst/>
                        </a:rPr>
                        <a:t>weevil larvae (if reared to adult, indicate species in Col I)</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weevil pupae (if reared to adult, indicate species in Col J)</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Mexican bromeliad Weevil adults</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Florida bromeliad weevil adults</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Other weevils</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Larva reared to adult: what species?</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Pupae reared to adults: what species?</a:t>
                      </a:r>
                      <a:endParaRPr lang="en-US" sz="1100" b="0" i="0" u="none" strike="noStrike">
                        <a:solidFill>
                          <a:srgbClr val="000000"/>
                        </a:solidFill>
                        <a:effectLst/>
                        <a:latin typeface="Calibri" panose="020F0502020204030204" pitchFamily="34" charset="0"/>
                      </a:endParaRPr>
                    </a:p>
                  </a:txBody>
                  <a:tcPr marL="0" marR="0" marT="0" marB="0"/>
                </a:tc>
              </a:tr>
              <a:tr h="379445">
                <a:tc>
                  <a:txBody>
                    <a:bodyPr/>
                    <a:lstStyle/>
                    <a:p>
                      <a:pPr algn="l" fontAlgn="t"/>
                      <a:r>
                        <a:rPr lang="en-US" sz="1100" u="none" strike="noStrike">
                          <a:effectLst/>
                        </a:rPr>
                        <a:t>EFS</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2-Dec-15</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MgL-G</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MBW</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0" marR="0" marT="0" marB="0"/>
                </a:tc>
              </a:tr>
              <a:tr h="379445">
                <a:tc>
                  <a:txBody>
                    <a:bodyPr/>
                    <a:lstStyle/>
                    <a:p>
                      <a:pPr algn="l" fontAlgn="t"/>
                      <a:r>
                        <a:rPr lang="en-US" sz="1100" u="none" strike="noStrike">
                          <a:effectLst/>
                        </a:rPr>
                        <a:t>EFS</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2-Dec-15</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BDL</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0" marR="0" marT="0" marB="0"/>
                </a:tc>
              </a:tr>
              <a:tr h="379445">
                <a:tc>
                  <a:txBody>
                    <a:bodyPr/>
                    <a:lstStyle/>
                    <a:p>
                      <a:pPr algn="l" fontAlgn="t"/>
                      <a:r>
                        <a:rPr lang="en-US" sz="1100" u="none" strike="noStrike">
                          <a:effectLst/>
                        </a:rPr>
                        <a:t>EFS</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2-Dec-15</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r>
                        <a:rPr lang="en-US" sz="1100" u="none" strike="noStrike">
                          <a:effectLst/>
                        </a:rPr>
                        <a:t>FF-G</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r>
              <a:tr h="379445">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a:solidFill>
                          <a:srgbClr val="000000"/>
                        </a:solidFill>
                        <a:effectLst/>
                        <a:latin typeface="Calibri" panose="020F0502020204030204" pitchFamily="34" charset="0"/>
                      </a:endParaRPr>
                    </a:p>
                  </a:txBody>
                  <a:tcPr marL="0" marR="0" marT="0" marB="0"/>
                </a:tc>
                <a:tc>
                  <a:txBody>
                    <a:bodyPr/>
                    <a:lstStyle/>
                    <a:p>
                      <a:pPr algn="l" fontAlgn="t"/>
                      <a:endParaRPr lang="en-US" sz="1100" b="0" i="0" u="none" strike="noStrike" dirty="0">
                        <a:solidFill>
                          <a:srgbClr val="000000"/>
                        </a:solidFill>
                        <a:effectLst/>
                        <a:latin typeface="Calibri" panose="020F0502020204030204" pitchFamily="34" charset="0"/>
                      </a:endParaRPr>
                    </a:p>
                  </a:txBody>
                  <a:tcPr marL="0" marR="0" marT="0" marB="0"/>
                </a:tc>
              </a:tr>
            </a:tbl>
          </a:graphicData>
        </a:graphic>
      </p:graphicFrame>
      <p:sp>
        <p:nvSpPr>
          <p:cNvPr id="6" name="TextBox 5"/>
          <p:cNvSpPr txBox="1"/>
          <p:nvPr/>
        </p:nvSpPr>
        <p:spPr>
          <a:xfrm>
            <a:off x="859810" y="5072302"/>
            <a:ext cx="10522424" cy="1015663"/>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Need to know where the weevils are and where they are going!</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Will give us more sightings to better map the weevils in Florida.</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76178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9810" y="1209230"/>
            <a:ext cx="10522424" cy="1938992"/>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This method is a work in progress: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Refining rearing and propagating procedures;</a:t>
            </a:r>
          </a:p>
          <a:p>
            <a:r>
              <a:rPr lang="en-US" sz="2000" dirty="0" smtClean="0">
                <a:latin typeface="Arial" panose="020B0604020202020204" pitchFamily="34" charset="0"/>
                <a:cs typeface="Arial" panose="020B0604020202020204" pitchFamily="34" charset="0"/>
              </a:rPr>
              <a:t>Finding alternative ways to protect the GAPs from the weevil;</a:t>
            </a: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Refining data collection after many years of data have been collected;</a:t>
            </a:r>
          </a:p>
          <a:p>
            <a:r>
              <a:rPr lang="en-US" sz="2000" dirty="0" smtClean="0">
                <a:latin typeface="Arial" panose="020B0604020202020204" pitchFamily="34" charset="0"/>
                <a:cs typeface="Arial" panose="020B0604020202020204" pitchFamily="34" charset="0"/>
              </a:rPr>
              <a:t>Adapting to the changing GAP populations as we succeed.</a:t>
            </a:r>
          </a:p>
        </p:txBody>
      </p:sp>
    </p:spTree>
    <p:extLst>
      <p:ext uri="{BB962C8B-B14F-4D97-AF65-F5344CB8AC3E}">
        <p14:creationId xmlns:p14="http://schemas.microsoft.com/office/powerpoint/2010/main" val="41138386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9810" y="1209230"/>
            <a:ext cx="10522424" cy="4093428"/>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Other techniques:  Trap Pineapple Plants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Might work in one of two ways: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Remove so many weevils that it reduces the wild weevil population (NOT LIKELY);</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Distract weevil from Gardens or other GAPs we want to protect.</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One season in the field, need another season of data.</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Some hits, need to process data and make assessment</a:t>
            </a:r>
            <a:r>
              <a:rPr lang="en-US" sz="2000" dirty="0" smtClean="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Managing the PATs is a lot of work; why waste effort if it isn’t working?</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27946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28049" y="1632310"/>
            <a:ext cx="10522424" cy="3785652"/>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Other techniques:  Biopesticides and natural repellants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We must have a means to protect the GAPs in the Gardens!  Right now, tiny and small plants; once medium and larger, the weevil will be attracted.</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Research shows some promise using entomopathogenic fungi and neem oil (and researching other possibilities).</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Need more research in the laboratory, and then in the field.</a:t>
            </a: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Research in laboratory, then in Gardens, then in fields, may then be extended to use by homeowners and growers and other people trying to protect bromeliads</a:t>
            </a:r>
            <a:r>
              <a:rPr lang="en-US" sz="20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696628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216" y="1009175"/>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7" name="TextBox 6"/>
          <p:cNvSpPr txBox="1"/>
          <p:nvPr/>
        </p:nvSpPr>
        <p:spPr>
          <a:xfrm>
            <a:off x="2189409" y="416746"/>
            <a:ext cx="7920507" cy="6001643"/>
          </a:xfrm>
          <a:prstGeom prst="rect">
            <a:avLst/>
          </a:prstGeom>
          <a:noFill/>
        </p:spPr>
        <p:txBody>
          <a:bodyPr wrap="square" rtlCol="0">
            <a:spAutoFit/>
          </a:bodyPr>
          <a:lstStyle/>
          <a:p>
            <a:pPr algn="just"/>
            <a:r>
              <a:rPr lang="en-US" sz="2400" b="1" dirty="0" smtClean="0">
                <a:latin typeface="Arial" panose="020B0604020202020204" pitchFamily="34" charset="0"/>
                <a:cs typeface="Arial" panose="020B0604020202020204" pitchFamily="34" charset="0"/>
              </a:rPr>
              <a:t>NOTE:  The Giant Airplant is on Florida’s list of endangered plants and permits are required to move GAPs from one Natural Area to another.  However, GAPs may be manipulated on a Natural Area if the Land Manager gives permission for the manipulation and if the Land Manager or her or his agents do the manipulation.  Therefore…</a:t>
            </a:r>
          </a:p>
          <a:p>
            <a:pPr algn="just"/>
            <a:endParaRPr lang="en-US" sz="2400" b="1" dirty="0">
              <a:latin typeface="Arial" panose="020B0604020202020204" pitchFamily="34" charset="0"/>
              <a:cs typeface="Arial" panose="020B0604020202020204" pitchFamily="34" charset="0"/>
            </a:endParaRPr>
          </a:p>
          <a:p>
            <a:pPr algn="just"/>
            <a:r>
              <a:rPr lang="en-US" sz="2400" b="1" dirty="0" smtClean="0">
                <a:latin typeface="Arial" panose="020B0604020202020204" pitchFamily="34" charset="0"/>
                <a:cs typeface="Arial" panose="020B0604020202020204" pitchFamily="34" charset="0"/>
              </a:rPr>
              <a:t>This method will be designed to be used by Natural Areas, but each Natural Area will be responsible for the conservation efforts and data collection that is done on their land and these actions will be done with the Natural Area’s Land Manager’s knowledge and permission and will be performed by the Land Manager or her or his agents.  This makes permits unnecessary.</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14389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216" y="1009175"/>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7" name="TextBox 6"/>
          <p:cNvSpPr txBox="1"/>
          <p:nvPr/>
        </p:nvSpPr>
        <p:spPr>
          <a:xfrm>
            <a:off x="928048" y="212024"/>
            <a:ext cx="10495128" cy="6555641"/>
          </a:xfrm>
          <a:prstGeom prst="rect">
            <a:avLst/>
          </a:prstGeom>
          <a:noFill/>
        </p:spPr>
        <p:txBody>
          <a:bodyPr wrap="square" rtlCol="0">
            <a:spAutoFit/>
          </a:bodyPr>
          <a:lstStyle/>
          <a:p>
            <a:pPr algn="just"/>
            <a:r>
              <a:rPr lang="en-US" sz="2400" b="1" dirty="0" smtClean="0">
                <a:latin typeface="Arial" panose="020B0604020202020204" pitchFamily="34" charset="0"/>
                <a:cs typeface="Arial" panose="020B0604020202020204" pitchFamily="34" charset="0"/>
              </a:rPr>
              <a:t>However, there may be times when permits are necessary.</a:t>
            </a:r>
          </a:p>
          <a:p>
            <a:pPr algn="just"/>
            <a:endParaRPr lang="en-US" sz="2400" b="1" dirty="0">
              <a:latin typeface="Arial" panose="020B0604020202020204" pitchFamily="34" charset="0"/>
              <a:cs typeface="Arial" panose="020B0604020202020204" pitchFamily="34" charset="0"/>
            </a:endParaRPr>
          </a:p>
          <a:p>
            <a:pPr algn="just"/>
            <a:r>
              <a:rPr lang="en-US" sz="2400" b="1" dirty="0" smtClean="0">
                <a:latin typeface="Arial" panose="020B0604020202020204" pitchFamily="34" charset="0"/>
                <a:cs typeface="Arial" panose="020B0604020202020204" pitchFamily="34" charset="0"/>
              </a:rPr>
              <a:t>Certain research;</a:t>
            </a:r>
          </a:p>
          <a:p>
            <a:pPr algn="just"/>
            <a:endParaRPr lang="en-US" sz="2400" b="1" dirty="0">
              <a:latin typeface="Arial" panose="020B0604020202020204" pitchFamily="34" charset="0"/>
              <a:cs typeface="Arial" panose="020B0604020202020204" pitchFamily="34" charset="0"/>
            </a:endParaRPr>
          </a:p>
          <a:p>
            <a:pPr algn="just"/>
            <a:r>
              <a:rPr lang="en-US" sz="2400" b="1" dirty="0" smtClean="0">
                <a:latin typeface="Arial" panose="020B0604020202020204" pitchFamily="34" charset="0"/>
                <a:cs typeface="Arial" panose="020B0604020202020204" pitchFamily="34" charset="0"/>
              </a:rPr>
              <a:t>Movement to and from Containment;</a:t>
            </a:r>
          </a:p>
          <a:p>
            <a:pPr algn="just"/>
            <a:endParaRPr lang="en-US" sz="2400" b="1" dirty="0">
              <a:latin typeface="Arial" panose="020B0604020202020204" pitchFamily="34" charset="0"/>
              <a:cs typeface="Arial" panose="020B0604020202020204" pitchFamily="34" charset="0"/>
            </a:endParaRPr>
          </a:p>
          <a:p>
            <a:pPr algn="just"/>
            <a:r>
              <a:rPr lang="en-US" sz="2400" b="1" dirty="0" smtClean="0">
                <a:latin typeface="Arial" panose="020B0604020202020204" pitchFamily="34" charset="0"/>
                <a:cs typeface="Arial" panose="020B0604020202020204" pitchFamily="34" charset="0"/>
              </a:rPr>
              <a:t>Rescuing GAPs about to be destroyed from construction or other maintenance;</a:t>
            </a:r>
          </a:p>
          <a:p>
            <a:pPr algn="just"/>
            <a:endParaRPr lang="en-US" sz="2400" b="1" dirty="0">
              <a:latin typeface="Arial" panose="020B0604020202020204" pitchFamily="34" charset="0"/>
              <a:cs typeface="Arial" panose="020B0604020202020204" pitchFamily="34" charset="0"/>
            </a:endParaRPr>
          </a:p>
          <a:p>
            <a:pPr algn="just"/>
            <a:r>
              <a:rPr lang="en-US" sz="2400" b="1" dirty="0" smtClean="0">
                <a:latin typeface="Arial" panose="020B0604020202020204" pitchFamily="34" charset="0"/>
                <a:cs typeface="Arial" panose="020B0604020202020204" pitchFamily="34" charset="0"/>
              </a:rPr>
              <a:t>Re-seeding Natural Areas where GAPs have been lost;</a:t>
            </a:r>
          </a:p>
          <a:p>
            <a:pPr algn="just"/>
            <a:endParaRPr lang="en-US" sz="2400" b="1" dirty="0">
              <a:latin typeface="Arial" panose="020B0604020202020204" pitchFamily="34" charset="0"/>
              <a:cs typeface="Arial" panose="020B0604020202020204" pitchFamily="34" charset="0"/>
            </a:endParaRPr>
          </a:p>
          <a:p>
            <a:pPr algn="just"/>
            <a:r>
              <a:rPr lang="en-US" sz="2400" b="1" dirty="0" smtClean="0">
                <a:latin typeface="Arial" panose="020B0604020202020204" pitchFamily="34" charset="0"/>
                <a:cs typeface="Arial" panose="020B0604020202020204" pitchFamily="34" charset="0"/>
              </a:rPr>
              <a:t>What else?</a:t>
            </a:r>
          </a:p>
          <a:p>
            <a:pPr algn="just"/>
            <a:endParaRPr lang="en-US" sz="2400" b="1" dirty="0">
              <a:latin typeface="Arial" panose="020B0604020202020204" pitchFamily="34" charset="0"/>
              <a:cs typeface="Arial" panose="020B0604020202020204" pitchFamily="34" charset="0"/>
            </a:endParaRPr>
          </a:p>
          <a:p>
            <a:pPr algn="just"/>
            <a:r>
              <a:rPr lang="en-US" sz="3200" b="1" dirty="0" smtClean="0">
                <a:latin typeface="Arial" panose="020B0604020202020204" pitchFamily="34" charset="0"/>
                <a:cs typeface="Arial" panose="020B0604020202020204" pitchFamily="34" charset="0"/>
              </a:rPr>
              <a:t>Write up method</a:t>
            </a:r>
            <a:r>
              <a:rPr lang="en-US" sz="2400" b="1" dirty="0" smtClean="0">
                <a:latin typeface="Arial" panose="020B0604020202020204" pitchFamily="34" charset="0"/>
                <a:cs typeface="Arial" panose="020B0604020202020204" pitchFamily="34" charset="0"/>
              </a:rPr>
              <a:t> as framework for these situations and work with DPI.</a:t>
            </a:r>
          </a:p>
          <a:p>
            <a:pPr algn="just"/>
            <a:endParaRPr lang="en-US" sz="2400" b="1" dirty="0">
              <a:latin typeface="Arial" panose="020B0604020202020204" pitchFamily="34" charset="0"/>
              <a:cs typeface="Arial" panose="020B0604020202020204" pitchFamily="34" charset="0"/>
            </a:endParaRPr>
          </a:p>
          <a:p>
            <a:pPr algn="just"/>
            <a:r>
              <a:rPr lang="en-US" sz="2400" b="1" dirty="0" smtClean="0">
                <a:latin typeface="Arial" panose="020B0604020202020204" pitchFamily="34" charset="0"/>
                <a:cs typeface="Arial" panose="020B0604020202020204" pitchFamily="34" charset="0"/>
              </a:rPr>
              <a:t>We are just at the beginning</a:t>
            </a:r>
            <a:r>
              <a:rPr lang="en-US" sz="2400" b="1" dirty="0" smtClean="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55987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8588" y="108596"/>
            <a:ext cx="3685226" cy="6551512"/>
          </a:xfrm>
          <a:prstGeom prst="rect">
            <a:avLst/>
          </a:prstGeom>
        </p:spPr>
      </p:pic>
      <p:pic>
        <p:nvPicPr>
          <p:cNvPr id="5" name="Picture 4"/>
          <p:cNvPicPr>
            <a:picLocks noChangeAspect="1"/>
          </p:cNvPicPr>
          <p:nvPr/>
        </p:nvPicPr>
        <p:blipFill>
          <a:blip r:embed="rId3"/>
          <a:stretch>
            <a:fillRect/>
          </a:stretch>
        </p:blipFill>
        <p:spPr>
          <a:xfrm>
            <a:off x="2245400" y="108596"/>
            <a:ext cx="4667535" cy="2625488"/>
          </a:xfrm>
          <a:prstGeom prst="rect">
            <a:avLst/>
          </a:prstGeom>
        </p:spPr>
      </p:pic>
      <p:pic>
        <p:nvPicPr>
          <p:cNvPr id="7" name="Picture 6"/>
          <p:cNvPicPr>
            <a:picLocks noChangeAspect="1"/>
          </p:cNvPicPr>
          <p:nvPr/>
        </p:nvPicPr>
        <p:blipFill>
          <a:blip r:embed="rId4"/>
          <a:stretch>
            <a:fillRect/>
          </a:stretch>
        </p:blipFill>
        <p:spPr>
          <a:xfrm>
            <a:off x="4080679" y="3125337"/>
            <a:ext cx="3534771" cy="3534771"/>
          </a:xfrm>
          <a:prstGeom prst="rect">
            <a:avLst/>
          </a:prstGeom>
        </p:spPr>
      </p:pic>
      <p:sp>
        <p:nvSpPr>
          <p:cNvPr id="8" name="TextBox 7"/>
          <p:cNvSpPr txBox="1"/>
          <p:nvPr/>
        </p:nvSpPr>
        <p:spPr>
          <a:xfrm>
            <a:off x="8081592" y="3932602"/>
            <a:ext cx="3546301" cy="1938992"/>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Now we map and monitor not to watch the destruction of the GAPs, but to watch the GAPs recover.</a:t>
            </a:r>
            <a:endParaRPr lang="en-US" sz="24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a:stretch>
            <a:fillRect/>
          </a:stretch>
        </p:blipFill>
        <p:spPr>
          <a:xfrm>
            <a:off x="5433374" y="946021"/>
            <a:ext cx="6551478" cy="2656988"/>
          </a:xfrm>
          <a:prstGeom prst="rect">
            <a:avLst/>
          </a:prstGeom>
        </p:spPr>
      </p:pic>
    </p:spTree>
    <p:extLst>
      <p:ext uri="{BB962C8B-B14F-4D97-AF65-F5344CB8AC3E}">
        <p14:creationId xmlns:p14="http://schemas.microsoft.com/office/powerpoint/2010/main" val="12818573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1524000" y="381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b="1">
                <a:solidFill>
                  <a:srgbClr val="0A0052"/>
                </a:solidFill>
                <a:latin typeface="Arial" panose="020B0604020202020204" pitchFamily="34" charset="0"/>
              </a:rPr>
              <a:t>Many thanks to our supporters…</a:t>
            </a:r>
          </a:p>
        </p:txBody>
      </p:sp>
      <p:sp>
        <p:nvSpPr>
          <p:cNvPr id="40963" name="Text Box 13"/>
          <p:cNvSpPr txBox="1">
            <a:spLocks noChangeArrowheads="1"/>
          </p:cNvSpPr>
          <p:nvPr/>
        </p:nvSpPr>
        <p:spPr bwMode="auto">
          <a:xfrm>
            <a:off x="5105400" y="1295400"/>
            <a:ext cx="5200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latin typeface="Arial" panose="020B0604020202020204" pitchFamily="34" charset="0"/>
              </a:rPr>
              <a:t>South Florida Water Management District</a:t>
            </a:r>
          </a:p>
        </p:txBody>
      </p:sp>
      <p:sp>
        <p:nvSpPr>
          <p:cNvPr id="40964" name="Text Box 14"/>
          <p:cNvSpPr txBox="1">
            <a:spLocks noChangeArrowheads="1"/>
          </p:cNvSpPr>
          <p:nvPr/>
        </p:nvSpPr>
        <p:spPr bwMode="auto">
          <a:xfrm>
            <a:off x="7696200" y="2362201"/>
            <a:ext cx="1981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latin typeface="Arial" panose="020B0604020202020204" pitchFamily="34" charset="0"/>
              </a:rPr>
              <a:t>Florida Council of Bromeliad Societies, Inc.</a:t>
            </a:r>
          </a:p>
        </p:txBody>
      </p:sp>
      <p:pic>
        <p:nvPicPr>
          <p:cNvPr id="40965"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5192714"/>
            <a:ext cx="2514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16"/>
          <p:cNvSpPr txBox="1">
            <a:spLocks noChangeArrowheads="1"/>
          </p:cNvSpPr>
          <p:nvPr/>
        </p:nvSpPr>
        <p:spPr bwMode="auto">
          <a:xfrm>
            <a:off x="4343400" y="4202114"/>
            <a:ext cx="5715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latin typeface="Arial" panose="020B0604020202020204" pitchFamily="34" charset="0"/>
              </a:rPr>
              <a:t>Department of Environmental Protection</a:t>
            </a:r>
          </a:p>
          <a:p>
            <a:pPr eaLnBrk="1" hangingPunct="1">
              <a:spcBef>
                <a:spcPct val="0"/>
              </a:spcBef>
              <a:buFontTx/>
              <a:buNone/>
            </a:pPr>
            <a:r>
              <a:rPr lang="en-US" altLang="en-US" sz="2000" b="1">
                <a:latin typeface="Arial" panose="020B0604020202020204" pitchFamily="34" charset="0"/>
              </a:rPr>
              <a:t>Florida Park Service</a:t>
            </a:r>
          </a:p>
        </p:txBody>
      </p:sp>
      <p:sp>
        <p:nvSpPr>
          <p:cNvPr id="40967" name="Text Box 17"/>
          <p:cNvSpPr txBox="1">
            <a:spLocks noChangeArrowheads="1"/>
          </p:cNvSpPr>
          <p:nvPr/>
        </p:nvSpPr>
        <p:spPr bwMode="auto">
          <a:xfrm>
            <a:off x="4419600" y="5537200"/>
            <a:ext cx="289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latin typeface="Arial" panose="020B0604020202020204" pitchFamily="34" charset="0"/>
              </a:rPr>
              <a:t>University of Florida</a:t>
            </a:r>
          </a:p>
        </p:txBody>
      </p:sp>
      <p:pic>
        <p:nvPicPr>
          <p:cNvPr id="40968"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255838"/>
            <a:ext cx="1524000" cy="1477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9"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4551" y="1143001"/>
            <a:ext cx="2741613" cy="703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7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4038601"/>
            <a:ext cx="1447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58637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1155511" y="1431876"/>
            <a:ext cx="91440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dirty="0" smtClean="0">
                <a:solidFill>
                  <a:srgbClr val="0A0052"/>
                </a:solidFill>
                <a:latin typeface="Arial" panose="020B0604020202020204" pitchFamily="34" charset="0"/>
              </a:rPr>
              <a:t>email</a:t>
            </a:r>
            <a:r>
              <a:rPr lang="en-US" altLang="en-US" sz="2800" b="1" dirty="0" smtClean="0">
                <a:solidFill>
                  <a:srgbClr val="0A0052"/>
                </a:solidFill>
                <a:latin typeface="Arial" panose="020B0604020202020204" pitchFamily="34" charset="0"/>
              </a:rPr>
              <a:t>: </a:t>
            </a:r>
            <a:r>
              <a:rPr lang="en-US" altLang="en-US" sz="2800" b="1" dirty="0" smtClean="0">
                <a:solidFill>
                  <a:srgbClr val="0A0052"/>
                </a:solidFill>
                <a:latin typeface="Arial" panose="020B0604020202020204" pitchFamily="34" charset="0"/>
                <a:hlinkClick r:id="rId2"/>
              </a:rPr>
              <a:t>tmcooper@ufl.edu</a:t>
            </a:r>
            <a:endParaRPr lang="en-US" altLang="en-US" sz="2800" b="1" dirty="0" smtClean="0">
              <a:solidFill>
                <a:srgbClr val="0A0052"/>
              </a:solidFill>
              <a:latin typeface="Arial" panose="020B0604020202020204" pitchFamily="34" charset="0"/>
            </a:endParaRPr>
          </a:p>
          <a:p>
            <a:pPr algn="ctr" eaLnBrk="1" hangingPunct="1">
              <a:spcBef>
                <a:spcPct val="50000"/>
              </a:spcBef>
              <a:buFontTx/>
              <a:buNone/>
            </a:pPr>
            <a:r>
              <a:rPr lang="en-US" altLang="en-US" sz="2800" b="1" dirty="0" smtClean="0">
                <a:solidFill>
                  <a:srgbClr val="0A0052"/>
                </a:solidFill>
                <a:latin typeface="Arial" panose="020B0604020202020204" pitchFamily="34" charset="0"/>
              </a:rPr>
              <a:t>Subject line: GAP – followed by your words</a:t>
            </a:r>
          </a:p>
        </p:txBody>
      </p:sp>
    </p:spTree>
    <p:extLst>
      <p:ext uri="{BB962C8B-B14F-4D97-AF65-F5344CB8AC3E}">
        <p14:creationId xmlns:p14="http://schemas.microsoft.com/office/powerpoint/2010/main" val="2119963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216" y="1009175"/>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6" name="TextBox 5"/>
          <p:cNvSpPr txBox="1"/>
          <p:nvPr/>
        </p:nvSpPr>
        <p:spPr>
          <a:xfrm>
            <a:off x="2140697" y="3885364"/>
            <a:ext cx="8099622"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Provide a method for Land Managers and volunteers for conserving GAPs on their land.</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Provide a network for Land Managers and volunteers from different Natural Areas to communicate about what they are doing and about their successes and failures.</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Provide consistent data collection for the development of the method and for monitoring our progress, and for RESEARCH!</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Provide a network for making things happen.</a:t>
            </a:r>
          </a:p>
        </p:txBody>
      </p:sp>
      <p:sp>
        <p:nvSpPr>
          <p:cNvPr id="5" name="TextBox 4"/>
          <p:cNvSpPr txBox="1"/>
          <p:nvPr/>
        </p:nvSpPr>
        <p:spPr>
          <a:xfrm>
            <a:off x="1314834" y="180763"/>
            <a:ext cx="8925485" cy="92333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Develop a standard method for conserving and protecting the Giant Airplant on Natural Areas in Central and South Florida</a:t>
            </a:r>
          </a:p>
          <a:p>
            <a:pPr algn="ctr"/>
            <a:endParaRPr lang="en-US" dirty="0"/>
          </a:p>
        </p:txBody>
      </p:sp>
      <p:pic>
        <p:nvPicPr>
          <p:cNvPr id="10" name="Picture 9"/>
          <p:cNvPicPr>
            <a:picLocks noChangeAspect="1"/>
          </p:cNvPicPr>
          <p:nvPr/>
        </p:nvPicPr>
        <p:blipFill>
          <a:blip r:embed="rId2"/>
          <a:stretch>
            <a:fillRect/>
          </a:stretch>
        </p:blipFill>
        <p:spPr>
          <a:xfrm>
            <a:off x="704013" y="1003257"/>
            <a:ext cx="10147126" cy="2727040"/>
          </a:xfrm>
          <a:prstGeom prst="rect">
            <a:avLst/>
          </a:prstGeom>
        </p:spPr>
      </p:pic>
    </p:spTree>
    <p:extLst>
      <p:ext uri="{BB962C8B-B14F-4D97-AF65-F5344CB8AC3E}">
        <p14:creationId xmlns:p14="http://schemas.microsoft.com/office/powerpoint/2010/main" val="6294311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216" y="1009175"/>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4" name="TextBox 3"/>
          <p:cNvSpPr txBox="1"/>
          <p:nvPr/>
        </p:nvSpPr>
        <p:spPr>
          <a:xfrm>
            <a:off x="2190002" y="1009175"/>
            <a:ext cx="7677330" cy="4401205"/>
          </a:xfrm>
          <a:prstGeom prst="rect">
            <a:avLst/>
          </a:prstGeom>
          <a:noFill/>
        </p:spPr>
        <p:txBody>
          <a:bodyPr wrap="square" rtlCol="0">
            <a:spAutoFit/>
          </a:bodyPr>
          <a:lstStyle/>
          <a:p>
            <a:pPr algn="just"/>
            <a:r>
              <a:rPr lang="en-US" sz="2800" dirty="0" smtClean="0">
                <a:latin typeface="Arial" panose="020B0604020202020204" pitchFamily="34" charset="0"/>
                <a:cs typeface="Arial" panose="020B0604020202020204" pitchFamily="34" charset="0"/>
              </a:rPr>
              <a:t>It is necessary that we do this in an organized and methodical fashion.</a:t>
            </a:r>
          </a:p>
          <a:p>
            <a:pPr algn="just"/>
            <a:endParaRPr lang="en-US" sz="2800" dirty="0">
              <a:latin typeface="Arial" panose="020B0604020202020204" pitchFamily="34" charset="0"/>
              <a:cs typeface="Arial" panose="020B0604020202020204" pitchFamily="34" charset="0"/>
            </a:endParaRPr>
          </a:p>
          <a:p>
            <a:pPr algn="just"/>
            <a:r>
              <a:rPr lang="en-US" sz="2800" dirty="0" smtClean="0">
                <a:latin typeface="Arial" panose="020B0604020202020204" pitchFamily="34" charset="0"/>
                <a:cs typeface="Arial" panose="020B0604020202020204" pitchFamily="34" charset="0"/>
              </a:rPr>
              <a:t>I do not know how we should form the organization, but I have some pretty good ideas on how to create a usable, efficient method for conserving GAPs on our Natural Areas.</a:t>
            </a:r>
          </a:p>
          <a:p>
            <a:pPr algn="just"/>
            <a:endParaRPr lang="en-US" sz="2800" dirty="0">
              <a:latin typeface="Arial" panose="020B0604020202020204" pitchFamily="34" charset="0"/>
              <a:cs typeface="Arial" panose="020B0604020202020204" pitchFamily="34" charset="0"/>
            </a:endParaRPr>
          </a:p>
          <a:p>
            <a:pPr algn="just"/>
            <a:r>
              <a:rPr lang="en-US" sz="2800" dirty="0" smtClean="0">
                <a:latin typeface="Arial" panose="020B0604020202020204" pitchFamily="34" charset="0"/>
                <a:cs typeface="Arial" panose="020B0604020202020204" pitchFamily="34" charset="0"/>
              </a:rPr>
              <a:t>Today, I’m going to talk about that method.</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1023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216" y="1009175"/>
            <a:ext cx="7765362" cy="400110"/>
          </a:xfrm>
          <a:prstGeom prst="rect">
            <a:avLst/>
          </a:prstGeom>
          <a:noFill/>
        </p:spPr>
        <p:txBody>
          <a:bodyPr wrap="square" rtlCol="0">
            <a:spAutoFit/>
          </a:bodyPr>
          <a:lstStyle/>
          <a:p>
            <a:endParaRPr lang="en-US" sz="2000" dirty="0" smtClean="0">
              <a:latin typeface="Arial" panose="020B0604020202020204" pitchFamily="34" charset="0"/>
              <a:cs typeface="Arial" panose="020B0604020202020204" pitchFamily="34" charset="0"/>
            </a:endParaRPr>
          </a:p>
        </p:txBody>
      </p:sp>
      <p:sp>
        <p:nvSpPr>
          <p:cNvPr id="5" name="TextBox 4"/>
          <p:cNvSpPr txBox="1"/>
          <p:nvPr/>
        </p:nvSpPr>
        <p:spPr>
          <a:xfrm>
            <a:off x="1314834" y="180763"/>
            <a:ext cx="8925485" cy="92333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Develop a standard method for conserving and protecting the Giant Airplant on Natural Areas in Central and South Florida</a:t>
            </a:r>
          </a:p>
          <a:p>
            <a:pPr algn="ctr"/>
            <a:endParaRPr lang="en-US" dirty="0"/>
          </a:p>
        </p:txBody>
      </p:sp>
      <p:pic>
        <p:nvPicPr>
          <p:cNvPr id="10" name="Picture 9"/>
          <p:cNvPicPr>
            <a:picLocks noChangeAspect="1"/>
          </p:cNvPicPr>
          <p:nvPr/>
        </p:nvPicPr>
        <p:blipFill>
          <a:blip r:embed="rId2"/>
          <a:stretch>
            <a:fillRect/>
          </a:stretch>
        </p:blipFill>
        <p:spPr>
          <a:xfrm>
            <a:off x="704013" y="1003257"/>
            <a:ext cx="10147126" cy="2727040"/>
          </a:xfrm>
          <a:prstGeom prst="rect">
            <a:avLst/>
          </a:prstGeom>
        </p:spPr>
      </p:pic>
      <p:sp>
        <p:nvSpPr>
          <p:cNvPr id="7" name="TextBox 6"/>
          <p:cNvSpPr txBox="1"/>
          <p:nvPr/>
        </p:nvSpPr>
        <p:spPr>
          <a:xfrm>
            <a:off x="334850" y="3828752"/>
            <a:ext cx="11706896" cy="286232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Natural Area: A park, sanctuary, reserve, preserve, or other managed land in Central or South Florida with GAP populations.</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Areas:  Localized wild GAP populations in a Natural Area.</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Gardens: Places in a Natural Area’s forests where rescued GAPs are gathered, nurtured, and protected, with the goal to create seed to release back into the wild Areas.</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Containment conditions: A location outside of a Natural Area’s forests (such as Selby and Naples BG; volunteers keeping plants; or cages) where rescued GAPs are contained and protected until the plants release seed.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4208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1211</TotalTime>
  <Words>4281</Words>
  <Application>Microsoft Office PowerPoint</Application>
  <PresentationFormat>Widescreen</PresentationFormat>
  <Paragraphs>790</Paragraphs>
  <Slides>69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tmc</dc:creator>
  <cp:lastModifiedBy>tmc</cp:lastModifiedBy>
  <cp:revision>162</cp:revision>
  <dcterms:created xsi:type="dcterms:W3CDTF">2015-12-03T18:03:08Z</dcterms:created>
  <dcterms:modified xsi:type="dcterms:W3CDTF">2015-12-10T14:53:38Z</dcterms:modified>
</cp:coreProperties>
</file>